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92" r:id="rId11"/>
    <p:sldId id="264" r:id="rId12"/>
    <p:sldId id="265" r:id="rId13"/>
    <p:sldId id="280" r:id="rId14"/>
    <p:sldId id="281" r:id="rId15"/>
    <p:sldId id="293" r:id="rId16"/>
    <p:sldId id="294" r:id="rId17"/>
    <p:sldId id="278" r:id="rId18"/>
    <p:sldId id="279" r:id="rId19"/>
    <p:sldId id="267" r:id="rId20"/>
    <p:sldId id="266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</p:sldIdLst>
  <p:sldSz cx="16256000" cy="10160000"/>
  <p:notesSz cx="16256000" cy="10160000"/>
  <p:embeddedFontLst>
    <p:embeddedFont>
      <p:font typeface="VTQBPC+Montserrat-Bold" panose="020B0600000101010101" charset="0"/>
      <p:regular r:id="rId33"/>
    </p:embeddedFont>
    <p:embeddedFont>
      <p:font typeface="KPDFFP+YDIYGO320" panose="020B0600000101010101" charset="-127"/>
      <p:regular r:id="rId34"/>
    </p:embeddedFont>
    <p:embeddedFont>
      <p:font typeface="HQNHDH+Montserrat-Bold" panose="020B0600000101010101" charset="0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OIOKAC+YDIYGO330" panose="020B0600000101010101" charset="-127"/>
      <p:regular r:id="rId38"/>
    </p:embeddedFont>
    <p:embeddedFont>
      <p:font typeface="CEAURL+YDIYGO340" panose="020B0600000101010101" charset="-127"/>
      <p:regular r:id="rId39"/>
    </p:embeddedFont>
    <p:embeddedFont>
      <p:font typeface="나눔고딕" panose="020B0600000101010101" charset="-127"/>
      <p:regular r:id="rId40"/>
    </p:embeddedFont>
    <p:embeddedFont>
      <p:font typeface="OBKOUP+YDIYGO350" panose="020B0600000101010101" charset="-127"/>
      <p:regular r:id="rId41"/>
    </p:embeddedFont>
    <p:embeddedFont>
      <p:font typeface="MDJUAF+MalgunGothic" panose="020B0600000101010101" charset="-127"/>
      <p:regular r:id="rId42"/>
    </p:embeddedFont>
    <p:embeddedFont>
      <p:font typeface="CDBFNJ+YDIYGO310" panose="020B0600000101010101" charset="-127"/>
      <p:regular r:id="rId43"/>
    </p:embeddedFont>
    <p:embeddedFont>
      <p:font typeface="WGDERP+YDIYGO360" panose="020B0600000101010101" charset="-127"/>
      <p:regular r:id="rId44"/>
    </p:embeddedFont>
    <p:embeddedFont>
      <p:font typeface="MHBRTH+ArialMT" panose="020B0600000101010101" charset="0"/>
      <p:regular r:id="rId45"/>
    </p:embeddedFont>
    <p:embeddedFont>
      <p:font typeface="GOMILI+YDIYGO360" panose="020B0600000101010101" charset="-127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AEVPIL+ArialUnicodeMS" panose="020B0600000101010101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24" autoAdjust="0"/>
    <p:restoredTop sz="94896" autoAdjust="0"/>
  </p:normalViewPr>
  <p:slideViewPr>
    <p:cSldViewPr>
      <p:cViewPr varScale="1">
        <p:scale>
          <a:sx n="68" d="100"/>
          <a:sy n="68" d="100"/>
        </p:scale>
        <p:origin x="114" y="25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509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509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F9FDE-DEE4-4C41-AD82-50E9D3F30DC6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2700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625600" y="4889500"/>
            <a:ext cx="13004800" cy="40005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650413"/>
            <a:ext cx="7043738" cy="509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9207500" y="9650413"/>
            <a:ext cx="7045325" cy="509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93346-534C-4F23-9CA6-18218DBCF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336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217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217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 err="1"/>
              <a:t>테트리스</a:t>
            </a:r>
            <a:r>
              <a:rPr lang="ko-KR" altLang="en-US" dirty="0"/>
              <a:t> 삭제</a:t>
            </a:r>
            <a:endParaRPr lang="en-US" altLang="ko-KR" dirty="0"/>
          </a:p>
          <a:p>
            <a:r>
              <a:rPr lang="en-US" altLang="ko-KR" dirty="0"/>
              <a:t>2 </a:t>
            </a:r>
            <a:r>
              <a:rPr lang="ko-KR" altLang="en-US" dirty="0"/>
              <a:t>내용 출력</a:t>
            </a:r>
            <a:endParaRPr lang="en-US" altLang="ko-KR" dirty="0"/>
          </a:p>
          <a:p>
            <a:r>
              <a:rPr lang="en-US" altLang="ko-KR" dirty="0"/>
              <a:t>3 </a:t>
            </a:r>
            <a:r>
              <a:rPr lang="ko-KR" altLang="en-US" dirty="0" err="1"/>
              <a:t>다시하기</a:t>
            </a:r>
            <a:r>
              <a:rPr lang="en-US" altLang="ko-KR" dirty="0"/>
              <a:t>-&gt;</a:t>
            </a:r>
            <a:r>
              <a:rPr lang="ko-KR" altLang="en-US" dirty="0" err="1"/>
              <a:t>다시뽑기</a:t>
            </a:r>
            <a:r>
              <a:rPr lang="en-US" altLang="ko-KR" dirty="0"/>
              <a:t>(3</a:t>
            </a:r>
            <a:r>
              <a:rPr lang="en-US" altLang="ko-KR" baseline="0" dirty="0"/>
              <a:t> </a:t>
            </a:r>
            <a:r>
              <a:rPr lang="ko-KR" altLang="en-US" baseline="0" dirty="0"/>
              <a:t>오늘의 </a:t>
            </a:r>
            <a:r>
              <a:rPr lang="ko-KR" altLang="en-US" baseline="0" dirty="0" err="1"/>
              <a:t>타로로</a:t>
            </a:r>
            <a:r>
              <a:rPr lang="ko-KR" altLang="en-US" baseline="0" dirty="0"/>
              <a:t> 이동</a:t>
            </a:r>
            <a:r>
              <a:rPr lang="en-US" altLang="ko-KR" baseline="0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DD133-ACA2-4959-97B6-5EF4F1F4460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569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 err="1"/>
              <a:t>테트리스</a:t>
            </a:r>
            <a:r>
              <a:rPr lang="ko-KR" altLang="en-US" dirty="0"/>
              <a:t> 삭제</a:t>
            </a:r>
            <a:endParaRPr lang="en-US" altLang="ko-KR" dirty="0"/>
          </a:p>
          <a:p>
            <a:r>
              <a:rPr lang="en-US" altLang="ko-KR" dirty="0"/>
              <a:t>2 </a:t>
            </a:r>
            <a:r>
              <a:rPr lang="ko-KR" altLang="en-US" dirty="0"/>
              <a:t>내용 출력</a:t>
            </a:r>
            <a:endParaRPr lang="en-US" altLang="ko-KR" dirty="0"/>
          </a:p>
          <a:p>
            <a:r>
              <a:rPr lang="en-US" altLang="ko-KR" dirty="0"/>
              <a:t>3 </a:t>
            </a:r>
            <a:r>
              <a:rPr lang="ko-KR" altLang="en-US" dirty="0" err="1"/>
              <a:t>다시하기</a:t>
            </a:r>
            <a:r>
              <a:rPr lang="en-US" altLang="ko-KR" dirty="0"/>
              <a:t>-&gt;</a:t>
            </a:r>
            <a:r>
              <a:rPr lang="ko-KR" altLang="en-US" dirty="0" err="1"/>
              <a:t>다시뽑기</a:t>
            </a:r>
            <a:r>
              <a:rPr lang="en-US" altLang="ko-KR" dirty="0"/>
              <a:t>(3</a:t>
            </a:r>
            <a:r>
              <a:rPr lang="en-US" altLang="ko-KR" baseline="0" dirty="0"/>
              <a:t> </a:t>
            </a:r>
            <a:r>
              <a:rPr lang="ko-KR" altLang="en-US" baseline="0" dirty="0"/>
              <a:t>오늘의 </a:t>
            </a:r>
            <a:r>
              <a:rPr lang="ko-KR" altLang="en-US" baseline="0" dirty="0" err="1"/>
              <a:t>타로로</a:t>
            </a:r>
            <a:r>
              <a:rPr lang="ko-KR" altLang="en-US" baseline="0" dirty="0"/>
              <a:t> 이동</a:t>
            </a:r>
            <a:r>
              <a:rPr lang="en-US" altLang="ko-KR" baseline="0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DD133-ACA2-4959-97B6-5EF4F1F4460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81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2769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7666" y="2459482"/>
            <a:ext cx="6797992" cy="13849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276999"/>
          </a:xfrm>
        </p:spPr>
        <p:txBody>
          <a:bodyPr/>
          <a:lstStyle/>
          <a:p>
            <a:fld id="{ED57D4A2-8A9A-4DEF-8F6A-CBE546EB5C2B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276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276999"/>
          </a:xfrm>
        </p:spPr>
        <p:txBody>
          <a:bodyPr/>
          <a:lstStyle/>
          <a:p>
            <a:fld id="{9BF08217-D31B-4B31-98B9-311E4AF729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45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2" y="2"/>
            <a:ext cx="16255999" cy="10159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91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1040208" y="783392"/>
            <a:ext cx="440803" cy="472206"/>
            <a:chOff x="5929583" y="2341290"/>
            <a:chExt cx="488581" cy="467964"/>
          </a:xfrm>
        </p:grpSpPr>
        <p:sp>
          <p:nvSpPr>
            <p:cNvPr id="3" name="양쪽 모서리가 둥근 사각형 2"/>
            <p:cNvSpPr/>
            <p:nvPr/>
          </p:nvSpPr>
          <p:spPr>
            <a:xfrm rot="18900000">
              <a:off x="5929583" y="2341290"/>
              <a:ext cx="197917" cy="46796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3E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391"/>
            </a:p>
          </p:txBody>
        </p:sp>
        <p:sp>
          <p:nvSpPr>
            <p:cNvPr id="4" name="양쪽 모서리가 둥근 사각형 3"/>
            <p:cNvSpPr/>
            <p:nvPr/>
          </p:nvSpPr>
          <p:spPr>
            <a:xfrm rot="2700000">
              <a:off x="6197919" y="2374297"/>
              <a:ext cx="197915" cy="24257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391"/>
            </a:p>
          </p:txBody>
        </p:sp>
      </p:grpSp>
      <p:sp>
        <p:nvSpPr>
          <p:cNvPr id="5" name="텍스트 개체 틀 8"/>
          <p:cNvSpPr>
            <a:spLocks noGrp="1"/>
          </p:cNvSpPr>
          <p:nvPr>
            <p:ph type="body" sz="quarter" idx="22" hasCustomPrompt="1"/>
          </p:nvPr>
        </p:nvSpPr>
        <p:spPr>
          <a:xfrm>
            <a:off x="956882" y="1464394"/>
            <a:ext cx="14352289" cy="408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buFontTx/>
              <a:buNone/>
              <a:defRPr lang="ko-KR" altLang="en-US" sz="2656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defRPr>
            </a:lvl1pPr>
            <a:lvl2pPr marL="227680" indent="0">
              <a:buFontTx/>
              <a:buNone/>
              <a:defRPr lang="ko-KR" altLang="en-US" sz="2391" smtClean="0"/>
            </a:lvl2pPr>
            <a:lvl3pPr marL="910720" indent="0">
              <a:buFontTx/>
              <a:buNone/>
              <a:defRPr lang="ko-KR" altLang="en-US" sz="2391" smtClean="0"/>
            </a:lvl3pPr>
            <a:lvl4pPr marL="1517866" indent="0">
              <a:buFontTx/>
              <a:buNone/>
              <a:defRPr lang="ko-KR" altLang="en-US" sz="2391" smtClean="0"/>
            </a:lvl4pPr>
            <a:lvl5pPr marL="2125012" indent="0">
              <a:buFontTx/>
              <a:buNone/>
              <a:defRPr lang="ko-KR" altLang="en-US" sz="2391"/>
            </a:lvl5pPr>
          </a:lstStyle>
          <a:p>
            <a:pPr algn="l"/>
            <a:r>
              <a:rPr lang="en-US" altLang="ko-KR" sz="2656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Achievements</a:t>
            </a:r>
          </a:p>
        </p:txBody>
      </p:sp>
      <p:sp>
        <p:nvSpPr>
          <p:cNvPr id="45" name="텍스트 개체 틀 44"/>
          <p:cNvSpPr>
            <a:spLocks noGrp="1"/>
          </p:cNvSpPr>
          <p:nvPr>
            <p:ph type="body" sz="quarter" idx="35" hasCustomPrompt="1"/>
          </p:nvPr>
        </p:nvSpPr>
        <p:spPr>
          <a:xfrm>
            <a:off x="956879" y="1954807"/>
            <a:ext cx="14352289" cy="286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ko-KR" altLang="en-US" sz="1859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  <a:lvl2pPr marL="227680" indent="0">
              <a:buFontTx/>
              <a:buNone/>
              <a:defRPr lang="ko-KR" altLang="en-US" sz="2391" smtClean="0"/>
            </a:lvl2pPr>
            <a:lvl3pPr marL="910720" indent="0">
              <a:buFontTx/>
              <a:buNone/>
              <a:defRPr lang="ko-KR" altLang="en-US" sz="2391" smtClean="0"/>
            </a:lvl3pPr>
            <a:lvl4pPr marL="1517866" indent="0">
              <a:buFontTx/>
              <a:buNone/>
              <a:defRPr lang="ko-KR" altLang="en-US" sz="2391" smtClean="0"/>
            </a:lvl4pPr>
            <a:lvl5pPr marL="2125012" indent="0">
              <a:buFontTx/>
              <a:buNone/>
              <a:defRPr lang="ko-KR" altLang="en-US" sz="2391"/>
            </a:lvl5pPr>
          </a:lstStyle>
          <a:p>
            <a:r>
              <a:rPr lang="en-US" altLang="ko-KR" sz="1859" dirty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</a:rPr>
              <a:t>Comparative Advantages</a:t>
            </a:r>
          </a:p>
        </p:txBody>
      </p:sp>
    </p:spTree>
    <p:extLst>
      <p:ext uri="{BB962C8B-B14F-4D97-AF65-F5344CB8AC3E}">
        <p14:creationId xmlns:p14="http://schemas.microsoft.com/office/powerpoint/2010/main" val="3450606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CEFA0F4-0284-4005-A67C-154B0D2D9FCA}"/>
              </a:ext>
            </a:extLst>
          </p:cNvPr>
          <p:cNvSpPr/>
          <p:nvPr userDrawn="1"/>
        </p:nvSpPr>
        <p:spPr>
          <a:xfrm>
            <a:off x="0" y="1"/>
            <a:ext cx="16256000" cy="832556"/>
          </a:xfrm>
          <a:prstGeom prst="rect">
            <a:avLst/>
          </a:prstGeom>
          <a:solidFill>
            <a:srgbClr val="8FC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A26FD806-68FE-42B3-98AB-9DF38D4A8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191523"/>
            <a:ext cx="15705016" cy="228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01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5727756" y="0"/>
            <a:ext cx="878853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18645" y="1896521"/>
            <a:ext cx="5901881" cy="1016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04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666464"/>
                </a:solidFill>
                <a:latin typeface="CEAURL+YDIYGO340"/>
                <a:cs typeface="CEAURL+YDIYGO340"/>
              </a:rPr>
              <a:t>취업서비스 플랫폼 : 에브리워크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78117" y="2102157"/>
            <a:ext cx="10905987" cy="4181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774"/>
              </a:lnSpc>
              <a:spcBef>
                <a:spcPts val="0"/>
              </a:spcBef>
              <a:spcAft>
                <a:spcPts val="0"/>
              </a:spcAft>
            </a:pPr>
            <a:r>
              <a:rPr sz="12100" spc="20" dirty="0">
                <a:solidFill>
                  <a:srgbClr val="5E66F2"/>
                </a:solidFill>
                <a:latin typeface="VTQBPC+Montserrat-Bold"/>
                <a:cs typeface="VTQBPC+Montserrat-Bold"/>
              </a:rPr>
              <a:t>EveryWork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667403" y="3657803"/>
            <a:ext cx="4303608" cy="976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65"/>
              </a:lnSpc>
              <a:spcBef>
                <a:spcPts val="0"/>
              </a:spcBef>
              <a:spcAft>
                <a:spcPts val="0"/>
              </a:spcAft>
            </a:pPr>
            <a:r>
              <a:rPr sz="2950" spc="286" dirty="0">
                <a:solidFill>
                  <a:srgbClr val="B5B6B6"/>
                </a:solidFill>
                <a:latin typeface="CDBFNJ+YDIYGO310"/>
                <a:cs typeface="CDBFNJ+YDIYGO310"/>
              </a:rPr>
              <a:t>Everyone</a:t>
            </a:r>
            <a:r>
              <a:rPr sz="2950" spc="311" dirty="0">
                <a:solidFill>
                  <a:srgbClr val="B5B6B6"/>
                </a:solidFill>
                <a:latin typeface="CDBFNJ+YDIYGO310"/>
                <a:cs typeface="CDBFNJ+YDIYGO310"/>
              </a:rPr>
              <a:t> </a:t>
            </a:r>
            <a:r>
              <a:rPr sz="2950" spc="300" dirty="0">
                <a:solidFill>
                  <a:srgbClr val="B5B6B6"/>
                </a:solidFill>
                <a:latin typeface="CDBFNJ+YDIYGO310"/>
                <a:cs typeface="CDBFNJ+YDIYGO310"/>
              </a:rPr>
              <a:t>can</a:t>
            </a:r>
            <a:r>
              <a:rPr sz="2950" spc="299" dirty="0">
                <a:solidFill>
                  <a:srgbClr val="B5B6B6"/>
                </a:solidFill>
                <a:latin typeface="CDBFNJ+YDIYGO310"/>
                <a:cs typeface="CDBFNJ+YDIYGO310"/>
              </a:rPr>
              <a:t> </a:t>
            </a:r>
            <a:r>
              <a:rPr sz="2950" spc="300" dirty="0">
                <a:solidFill>
                  <a:srgbClr val="B5B6B6"/>
                </a:solidFill>
                <a:latin typeface="CDBFNJ+YDIYGO310"/>
                <a:cs typeface="CDBFNJ+YDIYGO310"/>
              </a:rPr>
              <a:t>work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73631" y="7943236"/>
            <a:ext cx="5117574" cy="4410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63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7D7D7D"/>
                </a:solidFill>
                <a:latin typeface="KPDFFP+YDIYGO320"/>
                <a:cs typeface="KPDFFP+YDIYGO320"/>
              </a:rPr>
              <a:t>구</a:t>
            </a:r>
            <a:r>
              <a:rPr lang="en-US" sz="3000" dirty="0">
                <a:solidFill>
                  <a:srgbClr val="7D7D7D"/>
                </a:solidFill>
                <a:latin typeface="+mn-ea"/>
                <a:cs typeface="KPDFFP+YDIYGO320"/>
              </a:rPr>
              <a:t>??</a:t>
            </a:r>
            <a:r>
              <a:rPr sz="3000" spc="4050" dirty="0">
                <a:solidFill>
                  <a:srgbClr val="7D7D7D"/>
                </a:solidFill>
                <a:latin typeface="KPDFFP+YDIYGO320"/>
                <a:cs typeface="KPDFFP+YDIYGO320"/>
              </a:rPr>
              <a:t> </a:t>
            </a:r>
            <a:r>
              <a:rPr sz="3000" dirty="0">
                <a:solidFill>
                  <a:srgbClr val="7D7D7D"/>
                </a:solidFill>
                <a:latin typeface="KPDFFP+YDIYGO320"/>
                <a:cs typeface="KPDFFP+YDIYGO320"/>
              </a:rPr>
              <a:t>김</a:t>
            </a:r>
            <a:r>
              <a:rPr lang="en-US" altLang="ko-KR" sz="3000" dirty="0">
                <a:solidFill>
                  <a:srgbClr val="7D7D7D"/>
                </a:solidFill>
                <a:latin typeface="+mn-ea"/>
                <a:cs typeface="KPDFFP+YDIYGO320"/>
              </a:rPr>
              <a:t> ??</a:t>
            </a:r>
            <a:r>
              <a:rPr sz="3000" spc="4050" dirty="0">
                <a:solidFill>
                  <a:srgbClr val="7D7D7D"/>
                </a:solidFill>
                <a:latin typeface="KPDFFP+YDIYGO320"/>
                <a:cs typeface="KPDFFP+YDIYGO320"/>
              </a:rPr>
              <a:t> </a:t>
            </a:r>
            <a:r>
              <a:rPr sz="3000" dirty="0">
                <a:solidFill>
                  <a:srgbClr val="7D7D7D"/>
                </a:solidFill>
                <a:latin typeface="KPDFFP+YDIYGO320"/>
                <a:cs typeface="KPDFFP+YDIYGO320"/>
              </a:rPr>
              <a:t>박</a:t>
            </a:r>
            <a:r>
              <a:rPr lang="en-US" altLang="ko-KR" sz="3000" dirty="0">
                <a:solidFill>
                  <a:srgbClr val="7D7D7D"/>
                </a:solidFill>
                <a:latin typeface="+mn-ea"/>
                <a:cs typeface="KPDFFP+YDIYGO320"/>
              </a:rPr>
              <a:t> ?? </a:t>
            </a:r>
            <a:endParaRPr sz="3000" dirty="0">
              <a:solidFill>
                <a:srgbClr val="7D7D7D"/>
              </a:solidFill>
              <a:latin typeface="KPDFFP+YDIYGO320"/>
              <a:cs typeface="KPDFFP+YDIYGO32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18775" y="7966478"/>
            <a:ext cx="809625" cy="748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22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7D7D7D"/>
                </a:solidFill>
                <a:latin typeface="KPDFFP+YDIYGO320"/>
                <a:cs typeface="KPDFFP+YDIYGO320"/>
              </a:rPr>
              <a:t>ㅣ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376472" y="7966478"/>
            <a:ext cx="809625" cy="748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22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7D7D7D"/>
                </a:solidFill>
                <a:latin typeface="KPDFFP+YDIYGO320"/>
                <a:cs typeface="KPDFFP+YDIYGO320"/>
              </a:rPr>
              <a:t>ㅣ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99864" y="847111"/>
            <a:ext cx="5803565" cy="843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3733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요구사항 정의</a:t>
            </a:r>
            <a:r>
              <a:rPr lang="en-US" altLang="ko-KR" sz="3733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3733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구인자</a:t>
            </a:r>
            <a:r>
              <a:rPr lang="en-US" altLang="ko-KR" sz="3733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3733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다이아몬드 13"/>
          <p:cNvSpPr/>
          <p:nvPr/>
        </p:nvSpPr>
        <p:spPr>
          <a:xfrm rot="5400000">
            <a:off x="336469" y="988982"/>
            <a:ext cx="675252" cy="677207"/>
          </a:xfrm>
          <a:prstGeom prst="diamond">
            <a:avLst/>
          </a:prstGeom>
          <a:solidFill>
            <a:srgbClr val="E4B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6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9604" y="9041569"/>
            <a:ext cx="1152819" cy="47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A910731C-9D49-407F-AB8C-48351C516DDB}"/>
              </a:ext>
            </a:extLst>
          </p:cNvPr>
          <p:cNvGraphicFramePr>
            <a:graphicFrameLocks noGrp="1"/>
          </p:cNvGraphicFramePr>
          <p:nvPr/>
        </p:nvGraphicFramePr>
        <p:xfrm>
          <a:off x="1485101" y="2265119"/>
          <a:ext cx="12814667" cy="6192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900">
                  <a:extLst>
                    <a:ext uri="{9D8B030D-6E8A-4147-A177-3AD203B41FA5}">
                      <a16:colId xmlns:a16="http://schemas.microsoft.com/office/drawing/2014/main" val="2599929926"/>
                    </a:ext>
                  </a:extLst>
                </a:gridCol>
                <a:gridCol w="1997580">
                  <a:extLst>
                    <a:ext uri="{9D8B030D-6E8A-4147-A177-3AD203B41FA5}">
                      <a16:colId xmlns:a16="http://schemas.microsoft.com/office/drawing/2014/main" val="412260430"/>
                    </a:ext>
                  </a:extLst>
                </a:gridCol>
                <a:gridCol w="1934201">
                  <a:extLst>
                    <a:ext uri="{9D8B030D-6E8A-4147-A177-3AD203B41FA5}">
                      <a16:colId xmlns:a16="http://schemas.microsoft.com/office/drawing/2014/main" val="3183938456"/>
                    </a:ext>
                  </a:extLst>
                </a:gridCol>
                <a:gridCol w="2162425">
                  <a:extLst>
                    <a:ext uri="{9D8B030D-6E8A-4147-A177-3AD203B41FA5}">
                      <a16:colId xmlns:a16="http://schemas.microsoft.com/office/drawing/2014/main" val="661673917"/>
                    </a:ext>
                  </a:extLst>
                </a:gridCol>
                <a:gridCol w="2133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3229">
                  <a:extLst>
                    <a:ext uri="{9D8B030D-6E8A-4147-A177-3AD203B41FA5}">
                      <a16:colId xmlns:a16="http://schemas.microsoft.com/office/drawing/2014/main" val="2728898748"/>
                    </a:ext>
                  </a:extLst>
                </a:gridCol>
                <a:gridCol w="891103">
                  <a:extLst>
                    <a:ext uri="{9D8B030D-6E8A-4147-A177-3AD203B41FA5}">
                      <a16:colId xmlns:a16="http://schemas.microsoft.com/office/drawing/2014/main" val="2054763923"/>
                    </a:ext>
                  </a:extLst>
                </a:gridCol>
              </a:tblGrid>
              <a:tr h="360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구분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1depth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2depth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3depth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/>
                        <a:t>4depth</a:t>
                      </a:r>
                      <a:endParaRPr lang="ko-KR" altLang="en-US" sz="1100" b="1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기능내용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비고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34797"/>
                  </a:ext>
                </a:extLst>
              </a:tr>
              <a:tr h="362571">
                <a:tc rowSpan="1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메인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로그인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로그인 기능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endParaRPr lang="ko-KR" altLang="en-US" sz="24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399542"/>
                  </a:ext>
                </a:extLst>
              </a:tr>
              <a:tr h="362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ID</a:t>
                      </a:r>
                      <a:r>
                        <a:rPr lang="en-US" altLang="ko-KR" sz="1100" baseline="0"/>
                        <a:t> </a:t>
                      </a:r>
                      <a:r>
                        <a:rPr lang="ko-KR" altLang="en-US" sz="1100" baseline="0"/>
                        <a:t>찾기</a:t>
                      </a:r>
                      <a:endParaRPr lang="ko-KR" altLang="en-US" sz="11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ID</a:t>
                      </a:r>
                      <a:r>
                        <a:rPr lang="en-US" altLang="ko-KR" sz="1100" baseline="0"/>
                        <a:t> </a:t>
                      </a:r>
                      <a:r>
                        <a:rPr lang="ko-KR" altLang="en-US" sz="1100" baseline="0"/>
                        <a:t>찾기 기능</a:t>
                      </a:r>
                      <a:endParaRPr lang="ko-KR" altLang="en-US" sz="11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PW</a:t>
                      </a:r>
                      <a:r>
                        <a:rPr lang="en-US" altLang="ko-KR" sz="1100" baseline="0"/>
                        <a:t> </a:t>
                      </a:r>
                      <a:r>
                        <a:rPr lang="ko-KR" altLang="en-US" sz="1100" baseline="0"/>
                        <a:t>찾기</a:t>
                      </a:r>
                      <a:endParaRPr lang="ko-KR" altLang="en-US" sz="11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임시 </a:t>
                      </a:r>
                      <a:r>
                        <a:rPr lang="en-US" altLang="ko-KR" sz="1100"/>
                        <a:t>PW</a:t>
                      </a:r>
                      <a:r>
                        <a:rPr lang="ko-KR" altLang="en-US" sz="1100" baseline="0"/>
                        <a:t> </a:t>
                      </a:r>
                      <a:r>
                        <a:rPr lang="en-US" altLang="ko-KR" sz="1100" baseline="0"/>
                        <a:t>E-mail</a:t>
                      </a:r>
                      <a:r>
                        <a:rPr lang="ko-KR" altLang="en-US" sz="1100"/>
                        <a:t> 전송 기능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43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회원가입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ID </a:t>
                      </a:r>
                      <a:r>
                        <a:rPr lang="ko-KR" altLang="en-US" sz="1100"/>
                        <a:t>중복 확인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E-mail</a:t>
                      </a:r>
                      <a:r>
                        <a:rPr lang="en-US" altLang="ko-KR" sz="1100" baseline="0"/>
                        <a:t> </a:t>
                      </a:r>
                      <a:r>
                        <a:rPr lang="ko-KR" altLang="en-US" sz="1100" baseline="0"/>
                        <a:t>중복 확인</a:t>
                      </a:r>
                      <a:endParaRPr lang="en-US" altLang="ko-KR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E-mail</a:t>
                      </a:r>
                      <a:r>
                        <a:rPr lang="en-US" altLang="ko-KR" sz="1100" baseline="0"/>
                        <a:t> </a:t>
                      </a:r>
                      <a:r>
                        <a:rPr lang="ko-KR" altLang="en-US" sz="1100" baseline="0"/>
                        <a:t>인증 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회원 가입 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131953"/>
                  </a:ext>
                </a:extLst>
              </a:tr>
              <a:tr h="36257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마이페이지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수정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/>
                        <a:t>회원정보 수정 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754748"/>
                  </a:ext>
                </a:extLst>
              </a:tr>
              <a:tr h="362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탈퇴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회원정보 탈퇴 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57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사이트 소개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소개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/>
                        <a:t>사이트 소개 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980014"/>
                  </a:ext>
                </a:extLst>
              </a:tr>
              <a:tr h="362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채용 정보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공고</a:t>
                      </a:r>
                      <a:r>
                        <a:rPr lang="ko-KR" altLang="en-US" sz="1100" baseline="0"/>
                        <a:t> </a:t>
                      </a:r>
                      <a:r>
                        <a:rPr lang="ko-KR" altLang="en-US" sz="1100"/>
                        <a:t>조회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/>
                        <a:t>상세보기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/>
                        <a:t>채용정보 소개 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257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내 공고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조회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상세보기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공고</a:t>
                      </a:r>
                      <a:r>
                        <a:rPr lang="ko-KR" altLang="en-US" sz="1100" baseline="0"/>
                        <a:t> 확인 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058876"/>
                  </a:ext>
                </a:extLst>
              </a:tr>
              <a:tr h="362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수정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공고</a:t>
                      </a:r>
                      <a:r>
                        <a:rPr lang="ko-KR" altLang="en-US" sz="1100" baseline="0"/>
                        <a:t> 수정 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2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삭제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공고 삭제 기능 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257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100" b="1"/>
                        <a:t>이력서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검색</a:t>
                      </a:r>
                      <a:endParaRPr lang="ko-KR" altLang="en-US" sz="1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키워드 검색</a:t>
                      </a:r>
                      <a:endParaRPr lang="ko-KR" altLang="en-US" sz="1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이력서 검색 기능</a:t>
                      </a:r>
                      <a:endParaRPr lang="ko-KR" altLang="en-US" sz="1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124778"/>
                  </a:ext>
                </a:extLst>
              </a:tr>
              <a:tr h="362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/>
                        <a:t>조회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/>
                        <a:t>상세보기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/>
                        <a:t>이력서 확인 기능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2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100" b="1"/>
                        <a:t>지원 현황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지원자 조회</a:t>
                      </a:r>
                      <a:endParaRPr lang="ko-KR" altLang="en-US" sz="1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지원자 이력서 조회</a:t>
                      </a:r>
                      <a:endParaRPr lang="ko-KR" altLang="en-US" sz="1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지원자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이력서 조회 기능</a:t>
                      </a:r>
                      <a:endParaRPr lang="ko-KR" altLang="en-US" sz="1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2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/>
                        <a:t>서류 합격 </a:t>
                      </a:r>
                      <a:r>
                        <a:rPr lang="en-US" altLang="ko-KR" sz="1100"/>
                        <a:t>/ </a:t>
                      </a:r>
                      <a:r>
                        <a:rPr lang="ko-KR" altLang="en-US" sz="1100"/>
                        <a:t>불합격 여부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/>
                        <a:t>서류 합격 </a:t>
                      </a:r>
                      <a:r>
                        <a:rPr lang="en-US" altLang="ko-KR" sz="1100"/>
                        <a:t>/ </a:t>
                      </a:r>
                      <a:r>
                        <a:rPr lang="ko-KR" altLang="en-US" sz="1100"/>
                        <a:t>불합격 기능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2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/>
                        <a:t>예약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캘린더</a:t>
                      </a:r>
                      <a:endParaRPr lang="ko-KR" altLang="en-US" sz="1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 조회</a:t>
                      </a:r>
                      <a:endParaRPr lang="ko-KR" altLang="en-US" sz="1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상세보기</a:t>
                      </a:r>
                      <a:endParaRPr lang="ko-KR" altLang="en-US" sz="1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예약 승인</a:t>
                      </a:r>
                      <a:r>
                        <a:rPr lang="en-US" altLang="ko-KR" sz="1100" baseline="0"/>
                        <a:t> / </a:t>
                      </a:r>
                      <a:r>
                        <a:rPr lang="ko-KR" altLang="en-US" sz="1100" baseline="0"/>
                        <a:t>거부 기능</a:t>
                      </a:r>
                      <a:endParaRPr lang="ko-KR" altLang="en-US" sz="1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02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62350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321664" y="701713"/>
            <a:ext cx="2671571" cy="1187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7794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02 프로젝트개요</a:t>
            </a:r>
          </a:p>
          <a:p>
            <a:pPr marL="0" marR="0">
              <a:lnSpc>
                <a:spcPts val="3260"/>
              </a:lnSpc>
              <a:spcBef>
                <a:spcPts val="0"/>
              </a:spcBef>
              <a:spcAft>
                <a:spcPts val="0"/>
              </a:spcAft>
            </a:pPr>
            <a:r>
              <a:rPr sz="3000" spc="159" dirty="0">
                <a:solidFill>
                  <a:srgbClr val="808080"/>
                </a:solidFill>
                <a:latin typeface="GOMILI+YDIYGO360"/>
                <a:cs typeface="GOMILI+YDIYGO360"/>
              </a:rPr>
              <a:t>Flowchart1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56794" y="2151519"/>
            <a:ext cx="323490" cy="263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3"/>
              </a:lnSpc>
              <a:spcBef>
                <a:spcPts val="0"/>
              </a:spcBef>
              <a:spcAft>
                <a:spcPts val="0"/>
              </a:spcAft>
            </a:pPr>
            <a:r>
              <a:rPr sz="800" spc="-46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Yes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00855" y="2174710"/>
            <a:ext cx="35097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FFFFFF"/>
                </a:solidFill>
                <a:latin typeface="MDJUAF+MalgunGothic"/>
                <a:cs typeface="MDJUAF+MalgunGothic"/>
              </a:rPr>
              <a:t>시작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9016" y="2174710"/>
            <a:ext cx="648849" cy="61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812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채용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공고</a:t>
            </a:r>
          </a:p>
          <a:p>
            <a:pPr marL="0" marR="0">
              <a:lnSpc>
                <a:spcPts val="1039"/>
              </a:lnSpc>
              <a:spcBef>
                <a:spcPts val="263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자기소개서</a:t>
            </a:r>
          </a:p>
          <a:p>
            <a:pPr marL="99291" marR="0">
              <a:lnSpc>
                <a:spcPts val="1039"/>
              </a:lnSpc>
              <a:spcBef>
                <a:spcPts val="263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이력서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96473" y="2257452"/>
            <a:ext cx="676451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가입된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회원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25194" y="2257452"/>
            <a:ext cx="54955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메인화면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008239" y="2398708"/>
            <a:ext cx="719835" cy="681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64" dirty="0">
                <a:solidFill>
                  <a:srgbClr val="808080"/>
                </a:solidFill>
                <a:latin typeface="CEAURL+YDIYGO340"/>
                <a:cs typeface="CEAURL+YDIYGO340"/>
              </a:rPr>
              <a:t>사용자</a:t>
            </a:r>
          </a:p>
          <a:p>
            <a:pPr marL="0" marR="0">
              <a:lnSpc>
                <a:spcPts val="1518"/>
              </a:lnSpc>
              <a:spcBef>
                <a:spcPts val="382"/>
              </a:spcBef>
              <a:spcAft>
                <a:spcPts val="0"/>
              </a:spcAft>
            </a:pPr>
            <a:r>
              <a:rPr sz="1300" spc="64" dirty="0">
                <a:solidFill>
                  <a:srgbClr val="808080"/>
                </a:solidFill>
                <a:latin typeface="CEAURL+YDIYGO340"/>
                <a:cs typeface="CEAURL+YDIYGO340"/>
              </a:rPr>
              <a:t>페이지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560537" y="2664519"/>
            <a:ext cx="279324" cy="263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3"/>
              </a:lnSpc>
              <a:spcBef>
                <a:spcPts val="0"/>
              </a:spcBef>
              <a:spcAft>
                <a:spcPts val="0"/>
              </a:spcAft>
            </a:pPr>
            <a:r>
              <a:rPr sz="800" spc="-12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No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139371" y="2671162"/>
            <a:ext cx="748139" cy="4499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자소서연구소</a:t>
            </a:r>
          </a:p>
          <a:p>
            <a:pPr marL="99289" marR="0">
              <a:lnSpc>
                <a:spcPts val="1039"/>
              </a:lnSpc>
              <a:spcBef>
                <a:spcPts val="263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맞춤공고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51209" y="2712532"/>
            <a:ext cx="45026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로그인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687938" y="2787000"/>
            <a:ext cx="1528918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로그인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시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회원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맞춤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공고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제공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259951" y="2878017"/>
            <a:ext cx="54955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회원가입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155790" y="3002129"/>
            <a:ext cx="715174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1:1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문의하기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507327" y="3208984"/>
            <a:ext cx="191577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문의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작성</a:t>
            </a:r>
            <a:r>
              <a:rPr sz="800" dirty="0">
                <a:solidFill>
                  <a:srgbClr val="000000"/>
                </a:solidFill>
                <a:latin typeface="MHBRTH+ArialMT"/>
                <a:cs typeface="MHBRTH+ArialMT"/>
              </a:rPr>
              <a:t>(</a:t>
            </a:r>
            <a:r>
              <a:rPr sz="800" spc="-18" dirty="0">
                <a:solidFill>
                  <a:srgbClr val="CC0000"/>
                </a:solidFill>
                <a:latin typeface="MDJUAF+MalgunGothic"/>
                <a:cs typeface="MDJUAF+MalgunGothic"/>
              </a:rPr>
              <a:t>로그인한</a:t>
            </a:r>
            <a:r>
              <a:rPr sz="800" spc="-63" dirty="0">
                <a:solidFill>
                  <a:srgbClr val="CC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CC0000"/>
                </a:solidFill>
                <a:latin typeface="MDJUAF+MalgunGothic"/>
                <a:cs typeface="MDJUAF+MalgunGothic"/>
              </a:rPr>
              <a:t>회원만</a:t>
            </a:r>
            <a:r>
              <a:rPr sz="800" spc="-63" dirty="0">
                <a:solidFill>
                  <a:srgbClr val="CC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CC0000"/>
                </a:solidFill>
                <a:latin typeface="MDJUAF+MalgunGothic"/>
                <a:cs typeface="MDJUAF+MalgunGothic"/>
              </a:rPr>
              <a:t>작성</a:t>
            </a:r>
            <a:r>
              <a:rPr sz="800" spc="-63" dirty="0">
                <a:solidFill>
                  <a:srgbClr val="CC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CC0000"/>
                </a:solidFill>
                <a:latin typeface="MDJUAF+MalgunGothic"/>
                <a:cs typeface="MDJUAF+MalgunGothic"/>
              </a:rPr>
              <a:t>가능</a:t>
            </a:r>
            <a:r>
              <a:rPr sz="800" dirty="0">
                <a:solidFill>
                  <a:srgbClr val="000000"/>
                </a:solidFill>
                <a:latin typeface="MHBRTH+ArialMT"/>
                <a:cs typeface="MHBRTH+ArialMT"/>
              </a:rPr>
              <a:t>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087731" y="4276354"/>
            <a:ext cx="57716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채용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공고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193757" y="4483209"/>
            <a:ext cx="35097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달력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030989" y="4814177"/>
            <a:ext cx="67645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내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채용공고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170113" y="4814177"/>
            <a:ext cx="54955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즐겨찾기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030989" y="5145145"/>
            <a:ext cx="676452" cy="615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공고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필터링</a:t>
            </a:r>
          </a:p>
          <a:p>
            <a:pPr marL="49645" marR="0">
              <a:lnSpc>
                <a:spcPts val="1039"/>
              </a:lnSpc>
              <a:spcBef>
                <a:spcPts val="1566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미니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달력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869799" y="5136872"/>
            <a:ext cx="1416787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595959"/>
                </a:solidFill>
                <a:latin typeface="MDJUAF+MalgunGothic"/>
                <a:cs typeface="MDJUAF+MalgunGothic"/>
              </a:rPr>
              <a:t>원하는</a:t>
            </a:r>
            <a:r>
              <a:rPr sz="800" dirty="0">
                <a:solidFill>
                  <a:srgbClr val="595959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595959"/>
                </a:solidFill>
                <a:latin typeface="MDJUAF+MalgunGothic"/>
                <a:cs typeface="MDJUAF+MalgunGothic"/>
              </a:rPr>
              <a:t>조건</a:t>
            </a:r>
            <a:r>
              <a:rPr sz="800" dirty="0">
                <a:solidFill>
                  <a:srgbClr val="595959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595959"/>
                </a:solidFill>
                <a:latin typeface="MDJUAF+MalgunGothic"/>
                <a:cs typeface="MDJUAF+MalgunGothic"/>
              </a:rPr>
              <a:t>공고</a:t>
            </a:r>
            <a:r>
              <a:rPr sz="800" dirty="0">
                <a:solidFill>
                  <a:srgbClr val="595959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595959"/>
                </a:solidFill>
                <a:latin typeface="MDJUAF+MalgunGothic"/>
                <a:cs typeface="MDJUAF+MalgunGothic"/>
              </a:rPr>
              <a:t>검색</a:t>
            </a:r>
            <a:r>
              <a:rPr sz="800" dirty="0">
                <a:solidFill>
                  <a:srgbClr val="595959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595959"/>
                </a:solidFill>
                <a:latin typeface="MDJUAF+MalgunGothic"/>
                <a:cs typeface="MDJUAF+MalgunGothic"/>
              </a:rPr>
              <a:t>가능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051919" y="6452467"/>
            <a:ext cx="64884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자기소개서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522547" y="6530699"/>
            <a:ext cx="77574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자소서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연구소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3514599" y="6522425"/>
            <a:ext cx="1528916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게시글을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0" dirty="0">
                <a:solidFill>
                  <a:srgbClr val="000000"/>
                </a:solidFill>
                <a:latin typeface="MHBRTH+ArialMT"/>
                <a:cs typeface="MHBRTH+ArialMT"/>
              </a:rPr>
              <a:t>3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가지의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주제로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나눔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089084" y="6555522"/>
            <a:ext cx="704053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메인</a:t>
            </a:r>
            <a:r>
              <a:rPr sz="800" spc="152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페이지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2190600" y="6573702"/>
            <a:ext cx="555280" cy="26332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Categor</a:t>
            </a:r>
            <a:r>
              <a:rPr sz="800" dirty="0">
                <a:solidFill>
                  <a:srgbClr val="000000"/>
                </a:solidFill>
                <a:latin typeface="MHBRTH+ArialMT"/>
                <a:cs typeface="MHBRTH+ArialMT"/>
              </a:rPr>
              <a:t>y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221296" y="6651049"/>
            <a:ext cx="875031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자기소개서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작성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647172" y="6651049"/>
            <a:ext cx="126241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기입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후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등록</a:t>
            </a:r>
            <a:r>
              <a:rPr sz="800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(</a:t>
            </a:r>
            <a:r>
              <a:rPr sz="800" spc="-10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 </a:t>
            </a: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새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자소서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dirty="0">
                <a:solidFill>
                  <a:srgbClr val="000000"/>
                </a:solidFill>
                <a:latin typeface="MHBRTH+ArialMT"/>
                <a:cs typeface="MHBRTH+ArialMT"/>
              </a:rPr>
              <a:t>)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221296" y="7064759"/>
            <a:ext cx="875031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자기소개서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열람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721640" y="7064759"/>
            <a:ext cx="1101214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자기소개서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목록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조회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572343" y="7064759"/>
            <a:ext cx="87503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자기소개서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수정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2193573" y="7250554"/>
            <a:ext cx="54955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메인화면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4016611" y="7250554"/>
            <a:ext cx="477873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글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열람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572343" y="7445371"/>
            <a:ext cx="87503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자기소개서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저장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1495696" y="8094522"/>
            <a:ext cx="704056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내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정보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열람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3296757" y="8094522"/>
            <a:ext cx="577163" cy="532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정보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수정</a:t>
            </a:r>
          </a:p>
          <a:p>
            <a:pPr marL="0" marR="0">
              <a:lnSpc>
                <a:spcPts val="1039"/>
              </a:lnSpc>
              <a:spcBef>
                <a:spcPts val="964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정보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저장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586025" y="8135892"/>
            <a:ext cx="64884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마이페이지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0083654" y="8135892"/>
            <a:ext cx="549559" cy="532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81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내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정보</a:t>
            </a:r>
          </a:p>
          <a:p>
            <a:pPr marL="0" marR="0">
              <a:lnSpc>
                <a:spcPts val="1039"/>
              </a:lnSpc>
              <a:spcBef>
                <a:spcPts val="964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로그아웃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151209" y="8363808"/>
            <a:ext cx="45026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이력서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3320586" y="8570662"/>
            <a:ext cx="676451" cy="698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이력서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작성</a:t>
            </a:r>
          </a:p>
          <a:p>
            <a:pPr marL="0" marR="0">
              <a:lnSpc>
                <a:spcPts val="1039"/>
              </a:lnSpc>
              <a:spcBef>
                <a:spcPts val="2267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이력서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열람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4647172" y="8570662"/>
            <a:ext cx="126241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기입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후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등록</a:t>
            </a:r>
            <a:r>
              <a:rPr sz="800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(</a:t>
            </a:r>
            <a:r>
              <a:rPr sz="800" spc="-10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 </a:t>
            </a: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새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이력서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dirty="0">
                <a:solidFill>
                  <a:srgbClr val="000000"/>
                </a:solidFill>
                <a:latin typeface="MHBRTH+ArialMT"/>
                <a:cs typeface="MHBRTH+ArialMT"/>
              </a:rPr>
              <a:t>)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0083654" y="8632344"/>
            <a:ext cx="54955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문의하기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1732934" y="8632344"/>
            <a:ext cx="1915771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문의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작성</a:t>
            </a:r>
            <a:r>
              <a:rPr sz="800" dirty="0">
                <a:solidFill>
                  <a:srgbClr val="000000"/>
                </a:solidFill>
                <a:latin typeface="MHBRTH+ArialMT"/>
                <a:cs typeface="MHBRTH+ArialMT"/>
              </a:rPr>
              <a:t>(</a:t>
            </a:r>
            <a:r>
              <a:rPr sz="800" spc="-18" dirty="0">
                <a:solidFill>
                  <a:srgbClr val="CC0000"/>
                </a:solidFill>
                <a:latin typeface="MDJUAF+MalgunGothic"/>
                <a:cs typeface="MDJUAF+MalgunGothic"/>
              </a:rPr>
              <a:t>로그인한</a:t>
            </a:r>
            <a:r>
              <a:rPr sz="800" spc="-63" dirty="0">
                <a:solidFill>
                  <a:srgbClr val="CC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CC0000"/>
                </a:solidFill>
                <a:latin typeface="MDJUAF+MalgunGothic"/>
                <a:cs typeface="MDJUAF+MalgunGothic"/>
              </a:rPr>
              <a:t>회원만</a:t>
            </a:r>
            <a:r>
              <a:rPr sz="800" spc="-63" dirty="0">
                <a:solidFill>
                  <a:srgbClr val="CC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CC0000"/>
                </a:solidFill>
                <a:latin typeface="MDJUAF+MalgunGothic"/>
                <a:cs typeface="MDJUAF+MalgunGothic"/>
              </a:rPr>
              <a:t>작성</a:t>
            </a:r>
            <a:r>
              <a:rPr sz="800" spc="-63" dirty="0">
                <a:solidFill>
                  <a:srgbClr val="CC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CC0000"/>
                </a:solidFill>
                <a:latin typeface="MDJUAF+MalgunGothic"/>
                <a:cs typeface="MDJUAF+MalgunGothic"/>
              </a:rPr>
              <a:t>가능</a:t>
            </a:r>
            <a:r>
              <a:rPr sz="800" dirty="0">
                <a:solidFill>
                  <a:srgbClr val="000000"/>
                </a:solidFill>
                <a:latin typeface="MHBRTH+ArialMT"/>
                <a:cs typeface="MHBRTH+ArialMT"/>
              </a:rPr>
              <a:t>)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0083654" y="8880569"/>
            <a:ext cx="54955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이용약관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270451" y="8984371"/>
            <a:ext cx="830947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이력서</a:t>
            </a:r>
            <a:r>
              <a:rPr sz="800" spc="152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폼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수정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1939789" y="9004682"/>
            <a:ext cx="477873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글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열람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9857407" y="9128796"/>
            <a:ext cx="1001924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개인정보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취급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방침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284284" y="9356710"/>
            <a:ext cx="803343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이력서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폼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저장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62350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321664" y="701713"/>
            <a:ext cx="2671571" cy="1187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7794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02 프로젝트개요</a:t>
            </a:r>
          </a:p>
          <a:p>
            <a:pPr marL="0" marR="0">
              <a:lnSpc>
                <a:spcPts val="3260"/>
              </a:lnSpc>
              <a:spcBef>
                <a:spcPts val="0"/>
              </a:spcBef>
              <a:spcAft>
                <a:spcPts val="0"/>
              </a:spcAft>
            </a:pPr>
            <a:r>
              <a:rPr sz="3000" spc="159" dirty="0">
                <a:solidFill>
                  <a:srgbClr val="808080"/>
                </a:solidFill>
                <a:latin typeface="GOMILI+YDIYGO360"/>
                <a:cs typeface="GOMILI+YDIYGO360"/>
              </a:rPr>
              <a:t>Flowchart2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126243" y="3128708"/>
            <a:ext cx="719835" cy="681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64" dirty="0">
                <a:solidFill>
                  <a:srgbClr val="808080"/>
                </a:solidFill>
                <a:latin typeface="CEAURL+YDIYGO340"/>
                <a:cs typeface="CEAURL+YDIYGO340"/>
              </a:rPr>
              <a:t>관리자</a:t>
            </a:r>
          </a:p>
          <a:p>
            <a:pPr marL="0" marR="0">
              <a:lnSpc>
                <a:spcPts val="1518"/>
              </a:lnSpc>
              <a:spcBef>
                <a:spcPts val="382"/>
              </a:spcBef>
              <a:spcAft>
                <a:spcPts val="0"/>
              </a:spcAft>
            </a:pPr>
            <a:r>
              <a:rPr sz="1300" spc="64" dirty="0">
                <a:solidFill>
                  <a:srgbClr val="808080"/>
                </a:solidFill>
                <a:latin typeface="CEAURL+YDIYGO340"/>
                <a:cs typeface="CEAURL+YDIYGO340"/>
              </a:rPr>
              <a:t>페이지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13855" y="4144595"/>
            <a:ext cx="323490" cy="263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3"/>
              </a:lnSpc>
              <a:spcBef>
                <a:spcPts val="0"/>
              </a:spcBef>
              <a:spcAft>
                <a:spcPts val="0"/>
              </a:spcAft>
            </a:pPr>
            <a:r>
              <a:rPr sz="800" spc="-46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Yes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57916" y="4167786"/>
            <a:ext cx="35097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FFFFFF"/>
                </a:solidFill>
                <a:latin typeface="MDJUAF+MalgunGothic"/>
                <a:cs typeface="MDJUAF+MalgunGothic"/>
              </a:rPr>
              <a:t>시작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45019" y="4217431"/>
            <a:ext cx="775741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관리자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페이지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92292" y="4217431"/>
            <a:ext cx="577163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회원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관리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55401" y="4217431"/>
            <a:ext cx="1029528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회원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상세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정보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열람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188261" y="4217431"/>
            <a:ext cx="57716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회원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삭제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03889" y="4250527"/>
            <a:ext cx="77574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가입된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관리자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79168" y="4631140"/>
            <a:ext cx="803345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채용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공고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관리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718168" y="4631140"/>
            <a:ext cx="704056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새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공고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등록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917599" y="4657596"/>
            <a:ext cx="279324" cy="263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3"/>
              </a:lnSpc>
              <a:spcBef>
                <a:spcPts val="0"/>
              </a:spcBef>
              <a:spcAft>
                <a:spcPts val="0"/>
              </a:spcAft>
            </a:pPr>
            <a:r>
              <a:rPr sz="800" spc="-12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No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508272" y="4705608"/>
            <a:ext cx="45026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로그인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553535" y="4871092"/>
            <a:ext cx="67645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관리자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추가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555401" y="4912463"/>
            <a:ext cx="1029528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공고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상세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정보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열람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519228" y="4912463"/>
            <a:ext cx="57716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공고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수정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519228" y="5160688"/>
            <a:ext cx="57716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공고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삭제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126679" y="5624044"/>
            <a:ext cx="742777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1:1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문의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관리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472658" y="5624044"/>
            <a:ext cx="1199155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1:1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문의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상세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정보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열람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519228" y="5624044"/>
            <a:ext cx="577162" cy="532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문의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수정</a:t>
            </a:r>
          </a:p>
          <a:p>
            <a:pPr marL="0" marR="0">
              <a:lnSpc>
                <a:spcPts val="1039"/>
              </a:lnSpc>
              <a:spcBef>
                <a:spcPts val="964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문의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삭제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1848528" y="5640592"/>
            <a:ext cx="1237063" cy="400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645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답변은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이메일로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보냄</a:t>
            </a:r>
            <a:r>
              <a:rPr sz="800" dirty="0">
                <a:solidFill>
                  <a:srgbClr val="000000"/>
                </a:solidFill>
                <a:latin typeface="MHBRTH+ArialMT"/>
                <a:cs typeface="MHBRTH+ArialMT"/>
              </a:rPr>
              <a:t>.</a:t>
            </a:r>
          </a:p>
          <a:p>
            <a:pPr marL="0" marR="0">
              <a:lnSpc>
                <a:spcPts val="912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답변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진행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상황을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수정함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997137" y="6567303"/>
            <a:ext cx="1001924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자소서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연구소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관리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585781" y="6567303"/>
            <a:ext cx="803345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새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게시글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등록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423013" y="6840351"/>
            <a:ext cx="1128817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게시글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상세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정보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열람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0386841" y="6840351"/>
            <a:ext cx="676452" cy="5492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게시글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수정</a:t>
            </a:r>
          </a:p>
          <a:p>
            <a:pPr marL="0" marR="0">
              <a:lnSpc>
                <a:spcPts val="1039"/>
              </a:lnSpc>
              <a:spcBef>
                <a:spcPts val="1094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게시글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삭제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649260" y="7270608"/>
            <a:ext cx="67645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게시글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검색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" t="10834" r="8661" b="55833"/>
          <a:stretch/>
        </p:blipFill>
        <p:spPr>
          <a:xfrm>
            <a:off x="1297659" y="2401238"/>
            <a:ext cx="14035512" cy="674784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7" y="772162"/>
            <a:ext cx="764892" cy="764892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424513" y="1651624"/>
            <a:ext cx="14352289" cy="369332"/>
          </a:xfrm>
        </p:spPr>
        <p:txBody>
          <a:bodyPr/>
          <a:lstStyle/>
          <a:p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소개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개요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 </a:t>
            </a:r>
            <a:r>
              <a:rPr lang="en-US" altLang="ko-KR" sz="2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=&gt; </a:t>
            </a:r>
            <a:r>
              <a:rPr lang="en-US" altLang="ko-KR" sz="2400" b="1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FlowChart</a:t>
            </a:r>
            <a:r>
              <a:rPr lang="en-US" altLang="ko-KR" sz="2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 둘 중 선택 </a:t>
            </a:r>
          </a:p>
        </p:txBody>
      </p:sp>
      <p:sp>
        <p:nvSpPr>
          <p:cNvPr id="30" name="L 도형 29"/>
          <p:cNvSpPr/>
          <p:nvPr/>
        </p:nvSpPr>
        <p:spPr>
          <a:xfrm rot="5400000">
            <a:off x="394453" y="2165071"/>
            <a:ext cx="1451424" cy="1391308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L 도형 27"/>
          <p:cNvSpPr/>
          <p:nvPr/>
        </p:nvSpPr>
        <p:spPr>
          <a:xfrm rot="16200000">
            <a:off x="14583457" y="7967883"/>
            <a:ext cx="1451424" cy="1391308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635955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" t="10834" r="8661" b="55833"/>
          <a:stretch/>
        </p:blipFill>
        <p:spPr>
          <a:xfrm>
            <a:off x="1297659" y="2401238"/>
            <a:ext cx="14035512" cy="674784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7" y="772162"/>
            <a:ext cx="764892" cy="764892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424513" y="1651624"/>
            <a:ext cx="14352289" cy="369332"/>
          </a:xfrm>
        </p:spPr>
        <p:txBody>
          <a:bodyPr/>
          <a:lstStyle/>
          <a:p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소개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개요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L 도형 29"/>
          <p:cNvSpPr/>
          <p:nvPr/>
        </p:nvSpPr>
        <p:spPr>
          <a:xfrm rot="5400000">
            <a:off x="394453" y="2165071"/>
            <a:ext cx="1451424" cy="1391308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L 도형 27"/>
          <p:cNvSpPr/>
          <p:nvPr/>
        </p:nvSpPr>
        <p:spPr>
          <a:xfrm rot="16200000">
            <a:off x="14583457" y="7967883"/>
            <a:ext cx="1451424" cy="1391308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187682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EC65A2-22DA-4AEF-8047-3A5397C5D5D3}"/>
              </a:ext>
            </a:extLst>
          </p:cNvPr>
          <p:cNvSpPr txBox="1"/>
          <p:nvPr/>
        </p:nvSpPr>
        <p:spPr>
          <a:xfrm>
            <a:off x="2660684" y="490582"/>
            <a:ext cx="11942698" cy="639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56" b="1" spc="-44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클래스다이어 그램 </a:t>
            </a:r>
            <a:r>
              <a:rPr lang="en-US" altLang="ko-KR" sz="3556" b="1" spc="-44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– </a:t>
            </a:r>
            <a:r>
              <a:rPr lang="en-US" altLang="ko-KR" sz="3556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HomeController</a:t>
            </a:r>
            <a:endParaRPr lang="ko-KR" altLang="en-US" sz="3556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96" y="2199975"/>
            <a:ext cx="13078071" cy="772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7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EC65A2-22DA-4AEF-8047-3A5397C5D5D3}"/>
              </a:ext>
            </a:extLst>
          </p:cNvPr>
          <p:cNvSpPr txBox="1"/>
          <p:nvPr/>
        </p:nvSpPr>
        <p:spPr>
          <a:xfrm>
            <a:off x="2660684" y="490582"/>
            <a:ext cx="11942698" cy="639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56" b="1" spc="-44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클래스다이어 그램 </a:t>
            </a:r>
            <a:r>
              <a:rPr lang="en-US" altLang="ko-KR" sz="3556" b="1" spc="-44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– </a:t>
            </a:r>
            <a:r>
              <a:rPr lang="en-US" altLang="ko-KR" sz="3556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UserController</a:t>
            </a:r>
            <a:endParaRPr lang="ko-KR" altLang="en-US" sz="3556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079" y="2016793"/>
            <a:ext cx="12632003" cy="789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0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256" y="2708000"/>
            <a:ext cx="10004778" cy="59407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415" y="924825"/>
            <a:ext cx="12192000" cy="553998"/>
          </a:xfrm>
        </p:spPr>
        <p:txBody>
          <a:bodyPr/>
          <a:lstStyle/>
          <a:p>
            <a:pPr algn="l"/>
            <a:r>
              <a:rPr lang="ko-KR" altLang="en-US" sz="3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</a:t>
            </a:r>
            <a:r>
              <a:rPr lang="ko-KR" altLang="en-US" sz="3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다이어그램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095" y="2415704"/>
            <a:ext cx="3064290" cy="19246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9096" y="4477507"/>
            <a:ext cx="3102233" cy="19485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9096" y="6563141"/>
            <a:ext cx="3102233" cy="194851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10161545" y="3541857"/>
            <a:ext cx="1173464" cy="21335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/>
          </a:p>
        </p:txBody>
      </p:sp>
      <p:sp>
        <p:nvSpPr>
          <p:cNvPr id="17" name="오른쪽 화살표 16"/>
          <p:cNvSpPr/>
          <p:nvPr/>
        </p:nvSpPr>
        <p:spPr>
          <a:xfrm>
            <a:off x="10961868" y="5437614"/>
            <a:ext cx="452591" cy="23168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/>
          </a:p>
        </p:txBody>
      </p:sp>
      <p:sp>
        <p:nvSpPr>
          <p:cNvPr id="18" name="오른쪽 화살표 17"/>
          <p:cNvSpPr/>
          <p:nvPr/>
        </p:nvSpPr>
        <p:spPr>
          <a:xfrm>
            <a:off x="10949560" y="7262953"/>
            <a:ext cx="452591" cy="23168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/>
          </a:p>
        </p:txBody>
      </p:sp>
    </p:spTree>
    <p:extLst>
      <p:ext uri="{BB962C8B-B14F-4D97-AF65-F5344CB8AC3E}">
        <p14:creationId xmlns:p14="http://schemas.microsoft.com/office/powerpoint/2010/main" val="2251600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59248" y="637570"/>
            <a:ext cx="12192000" cy="553998"/>
          </a:xfrm>
        </p:spPr>
        <p:txBody>
          <a:bodyPr/>
          <a:lstStyle/>
          <a:p>
            <a:pPr algn="l"/>
            <a:r>
              <a:rPr lang="ko-KR" altLang="en-US" sz="36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테트리스</a:t>
            </a:r>
            <a:r>
              <a:rPr lang="ko-KR" altLang="en-US" sz="3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다이어그램 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940646" y="1461096"/>
            <a:ext cx="13228136" cy="8298519"/>
            <a:chOff x="107504" y="1256500"/>
            <a:chExt cx="8928992" cy="56015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504" y="1256500"/>
              <a:ext cx="8763651" cy="5582727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7956376" y="5877272"/>
              <a:ext cx="1080120" cy="980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667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932" y="6745948"/>
            <a:ext cx="4693855" cy="294820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513932" y="6745946"/>
            <a:ext cx="4693855" cy="2948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/>
          </a:p>
        </p:txBody>
      </p:sp>
      <p:sp>
        <p:nvSpPr>
          <p:cNvPr id="11" name="직사각형 10"/>
          <p:cNvSpPr/>
          <p:nvPr/>
        </p:nvSpPr>
        <p:spPr>
          <a:xfrm>
            <a:off x="4995616" y="5077799"/>
            <a:ext cx="2026892" cy="1493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/>
          </a:p>
        </p:txBody>
      </p:sp>
      <p:sp>
        <p:nvSpPr>
          <p:cNvPr id="12" name="직사각형 11"/>
          <p:cNvSpPr/>
          <p:nvPr/>
        </p:nvSpPr>
        <p:spPr>
          <a:xfrm>
            <a:off x="1573994" y="9412912"/>
            <a:ext cx="4567161" cy="19907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/>
          </a:p>
        </p:txBody>
      </p:sp>
      <p:cxnSp>
        <p:nvCxnSpPr>
          <p:cNvPr id="14" name="직선 연결선 13"/>
          <p:cNvCxnSpPr/>
          <p:nvPr/>
        </p:nvCxnSpPr>
        <p:spPr>
          <a:xfrm>
            <a:off x="5115198" y="6054270"/>
            <a:ext cx="96010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5166807" y="5754408"/>
            <a:ext cx="1683936" cy="909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141002" y="5899793"/>
            <a:ext cx="1683936" cy="909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487929" y="3894897"/>
            <a:ext cx="4053784" cy="277364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/>
          </a:p>
        </p:txBody>
      </p:sp>
      <p:sp>
        <p:nvSpPr>
          <p:cNvPr id="18" name="직사각형 17"/>
          <p:cNvSpPr/>
          <p:nvPr/>
        </p:nvSpPr>
        <p:spPr>
          <a:xfrm>
            <a:off x="1541468" y="6885356"/>
            <a:ext cx="2277401" cy="24814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/>
          </a:p>
        </p:txBody>
      </p:sp>
      <p:sp>
        <p:nvSpPr>
          <p:cNvPr id="19" name="직사각형 18"/>
          <p:cNvSpPr/>
          <p:nvPr/>
        </p:nvSpPr>
        <p:spPr>
          <a:xfrm>
            <a:off x="3867791" y="6885356"/>
            <a:ext cx="2277401" cy="24814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/>
          </a:p>
        </p:txBody>
      </p:sp>
    </p:spTree>
    <p:extLst>
      <p:ext uri="{BB962C8B-B14F-4D97-AF65-F5344CB8AC3E}">
        <p14:creationId xmlns:p14="http://schemas.microsoft.com/office/powerpoint/2010/main" val="2236233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9279813"/>
            <a:ext cx="16262350" cy="886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6262350" cy="1920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6269" y="2626893"/>
            <a:ext cx="14078325" cy="58300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506544" y="701713"/>
            <a:ext cx="2524760" cy="127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914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02 프로젝트개요</a:t>
            </a:r>
          </a:p>
          <a:p>
            <a:pPr marL="0" marR="0">
              <a:lnSpc>
                <a:spcPts val="3580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808080"/>
                </a:solidFill>
                <a:latin typeface="CEAURL+YDIYGO340"/>
                <a:cs typeface="CEAURL+YDIYGO340"/>
              </a:rPr>
              <a:t>테이블명세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43171" y="2785164"/>
            <a:ext cx="1274864" cy="628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72"/>
              </a:lnSpc>
              <a:spcBef>
                <a:spcPts val="0"/>
              </a:spcBef>
              <a:spcAft>
                <a:spcPts val="0"/>
              </a:spcAft>
            </a:pPr>
            <a:r>
              <a:rPr sz="1850" spc="149" dirty="0">
                <a:solidFill>
                  <a:srgbClr val="FFFFFF"/>
                </a:solidFill>
                <a:latin typeface="CEAURL+YDIYGO340"/>
                <a:cs typeface="CEAURL+YDIYGO340"/>
              </a:rPr>
              <a:t>회원정보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651041" y="2785164"/>
            <a:ext cx="1274864" cy="628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72"/>
              </a:lnSpc>
              <a:spcBef>
                <a:spcPts val="0"/>
              </a:spcBef>
              <a:spcAft>
                <a:spcPts val="0"/>
              </a:spcAft>
            </a:pPr>
            <a:r>
              <a:rPr sz="1850" spc="149" dirty="0">
                <a:solidFill>
                  <a:srgbClr val="FFFFFF"/>
                </a:solidFill>
                <a:latin typeface="CEAURL+YDIYGO340"/>
                <a:cs typeface="CEAURL+YDIYGO340"/>
              </a:rPr>
              <a:t>채용공고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41510" y="2785164"/>
            <a:ext cx="1509903" cy="628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72"/>
              </a:lnSpc>
              <a:spcBef>
                <a:spcPts val="0"/>
              </a:spcBef>
              <a:spcAft>
                <a:spcPts val="0"/>
              </a:spcAft>
            </a:pPr>
            <a:r>
              <a:rPr sz="1850" spc="149" dirty="0">
                <a:solidFill>
                  <a:srgbClr val="FFFFFF"/>
                </a:solidFill>
                <a:latin typeface="CEAURL+YDIYGO340"/>
                <a:cs typeface="CEAURL+YDIYGO340"/>
              </a:rPr>
              <a:t>자기소개서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84419" y="2785164"/>
            <a:ext cx="1039824" cy="628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72"/>
              </a:lnSpc>
              <a:spcBef>
                <a:spcPts val="0"/>
              </a:spcBef>
              <a:spcAft>
                <a:spcPts val="0"/>
              </a:spcAft>
            </a:pPr>
            <a:r>
              <a:rPr sz="1850" spc="149" dirty="0">
                <a:solidFill>
                  <a:srgbClr val="FFFFFF"/>
                </a:solidFill>
                <a:latin typeface="CEAURL+YDIYGO340"/>
                <a:cs typeface="CEAURL+YDIYGO340"/>
              </a:rPr>
              <a:t>이력서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439849" y="2785164"/>
            <a:ext cx="1744941" cy="628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72"/>
              </a:lnSpc>
              <a:spcBef>
                <a:spcPts val="0"/>
              </a:spcBef>
              <a:spcAft>
                <a:spcPts val="0"/>
              </a:spcAft>
            </a:pPr>
            <a:r>
              <a:rPr sz="1850" spc="149" dirty="0">
                <a:solidFill>
                  <a:srgbClr val="FFFFFF"/>
                </a:solidFill>
                <a:latin typeface="CEAURL+YDIYGO340"/>
                <a:cs typeface="CEAURL+YDIYGO340"/>
              </a:rPr>
              <a:t>자소서연구소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682758" y="2785164"/>
            <a:ext cx="1274864" cy="628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72"/>
              </a:lnSpc>
              <a:spcBef>
                <a:spcPts val="0"/>
              </a:spcBef>
              <a:spcAft>
                <a:spcPts val="0"/>
              </a:spcAft>
            </a:pPr>
            <a:r>
              <a:rPr sz="1850" spc="149" dirty="0">
                <a:solidFill>
                  <a:srgbClr val="FFFFFF"/>
                </a:solidFill>
                <a:latin typeface="CEAURL+YDIYGO340"/>
                <a:cs typeface="CEAURL+YDIYGO340"/>
              </a:rPr>
              <a:t>문의사항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3455589" y="2785164"/>
            <a:ext cx="1744943" cy="628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72"/>
              </a:lnSpc>
              <a:spcBef>
                <a:spcPts val="0"/>
              </a:spcBef>
              <a:spcAft>
                <a:spcPts val="0"/>
              </a:spcAft>
            </a:pPr>
            <a:r>
              <a:rPr sz="1850" spc="149" dirty="0">
                <a:solidFill>
                  <a:srgbClr val="FFFFFF"/>
                </a:solidFill>
                <a:latin typeface="CEAURL+YDIYGO340"/>
                <a:cs typeface="CEAURL+YDIYGO340"/>
              </a:rPr>
              <a:t>관리자페이지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392862" y="3257888"/>
            <a:ext cx="6554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기본키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400590" y="3257888"/>
            <a:ext cx="6554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기본키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408318" y="3257888"/>
            <a:ext cx="6554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기본키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416046" y="3257888"/>
            <a:ext cx="6554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기본키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348513" y="3257888"/>
            <a:ext cx="1730711" cy="5247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5261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기본키</a:t>
            </a:r>
          </a:p>
          <a:p>
            <a:pPr marL="0" marR="0">
              <a:lnSpc>
                <a:spcPts val="976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테이블명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2431502" y="3257888"/>
            <a:ext cx="6554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기본키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3363968" y="3299345"/>
            <a:ext cx="1730711" cy="483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5261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기본키</a:t>
            </a:r>
          </a:p>
          <a:p>
            <a:pPr marL="0" marR="0">
              <a:lnSpc>
                <a:spcPts val="650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테이블명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317600" y="3381951"/>
            <a:ext cx="798244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테이블명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204644" y="3381951"/>
            <a:ext cx="1037924" cy="1829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84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테이블명</a:t>
            </a:r>
          </a:p>
          <a:p>
            <a:pPr marL="126210" marR="0">
              <a:lnSpc>
                <a:spcPts val="1355"/>
              </a:lnSpc>
              <a:spcBef>
                <a:spcPts val="2407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jobopen</a:t>
            </a:r>
          </a:p>
          <a:p>
            <a:pPr marL="0" marR="0">
              <a:lnSpc>
                <a:spcPts val="1355"/>
              </a:lnSpc>
              <a:spcBef>
                <a:spcPts val="2314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jobcategory</a:t>
            </a:r>
          </a:p>
          <a:p>
            <a:pPr marL="213577" marR="0">
              <a:lnSpc>
                <a:spcPts val="1355"/>
              </a:lnSpc>
              <a:spcBef>
                <a:spcPts val="2314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jobqa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333057" y="3381951"/>
            <a:ext cx="798244" cy="13574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테이블명</a:t>
            </a:r>
          </a:p>
          <a:p>
            <a:pPr marL="55887" marR="0">
              <a:lnSpc>
                <a:spcPts val="1355"/>
              </a:lnSpc>
              <a:spcBef>
                <a:spcPts val="240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KPDFFP+YDIYGO320"/>
                <a:cs typeface="KPDFFP+YDIYGO320"/>
              </a:rPr>
              <a:t>selftitle</a:t>
            </a:r>
          </a:p>
          <a:p>
            <a:pPr marL="84756" marR="0">
              <a:lnSpc>
                <a:spcPts val="1355"/>
              </a:lnSpc>
              <a:spcBef>
                <a:spcPts val="2314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KPDFFP+YDIYGO320"/>
                <a:cs typeface="KPDFFP+YDIYGO320"/>
              </a:rPr>
              <a:t>selfqa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340785" y="3381951"/>
            <a:ext cx="798244" cy="884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테이블명</a:t>
            </a:r>
          </a:p>
          <a:p>
            <a:pPr marL="116537" marR="0">
              <a:lnSpc>
                <a:spcPts val="1355"/>
              </a:lnSpc>
              <a:spcBef>
                <a:spcPts val="2407"/>
              </a:spcBef>
              <a:spcAft>
                <a:spcPts val="0"/>
              </a:spcAft>
            </a:pPr>
            <a:r>
              <a:rPr sz="1200" spc="25" dirty="0">
                <a:solidFill>
                  <a:srgbClr val="000000"/>
                </a:solidFill>
                <a:latin typeface="KPDFFP+YDIYGO320"/>
                <a:cs typeface="KPDFFP+YDIYGO320"/>
              </a:rPr>
              <a:t>spec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1356240" y="3381951"/>
            <a:ext cx="798244" cy="884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테이블명</a:t>
            </a:r>
          </a:p>
          <a:p>
            <a:pPr marL="57118" marR="0">
              <a:lnSpc>
                <a:spcPts val="1355"/>
              </a:lnSpc>
              <a:spcBef>
                <a:spcPts val="2407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KPDFFP+YDIYGO320"/>
                <a:cs typeface="KPDFFP+YDIYGO320"/>
              </a:rPr>
              <a:t>inquiry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4439230" y="3464711"/>
            <a:ext cx="6554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참조키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391939" y="3506014"/>
            <a:ext cx="6554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외래키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399820" y="3506014"/>
            <a:ext cx="6554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외래키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185986" y="3506014"/>
            <a:ext cx="877165" cy="644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1715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외래키</a:t>
            </a:r>
          </a:p>
          <a:p>
            <a:pPr marL="0" marR="0">
              <a:lnSpc>
                <a:spcPts val="1412"/>
              </a:lnSpc>
              <a:spcBef>
                <a:spcPts val="494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ja_id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415583" y="3506014"/>
            <a:ext cx="6554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외래키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0423466" y="3506014"/>
            <a:ext cx="6554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외래키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2431348" y="3506014"/>
            <a:ext cx="6554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외래키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178105" y="3742623"/>
            <a:ext cx="1165212" cy="880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-64" dirty="0">
                <a:solidFill>
                  <a:srgbClr val="000000"/>
                </a:solidFill>
                <a:latin typeface="KPDFFP+YDIYGO320"/>
                <a:cs typeface="KPDFFP+YDIYGO320"/>
              </a:rPr>
              <a:t>jobopen_id</a:t>
            </a:r>
          </a:p>
          <a:p>
            <a:pPr marL="1" marR="0">
              <a:lnSpc>
                <a:spcPts val="1412"/>
              </a:lnSpc>
              <a:spcBef>
                <a:spcPts val="49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admin_id</a:t>
            </a:r>
          </a:p>
          <a:p>
            <a:pPr marL="155" marR="0">
              <a:lnSpc>
                <a:spcPts val="1412"/>
              </a:lnSpc>
              <a:spcBef>
                <a:spcPts val="448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jc_id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193868" y="3742623"/>
            <a:ext cx="1092127" cy="880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spec_id</a:t>
            </a:r>
          </a:p>
          <a:p>
            <a:pPr marL="1" marR="0">
              <a:lnSpc>
                <a:spcPts val="1412"/>
              </a:lnSpc>
              <a:spcBef>
                <a:spcPts val="49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7" dirty="0">
                <a:solidFill>
                  <a:srgbClr val="000000"/>
                </a:solidFill>
                <a:latin typeface="KPDFFP+YDIYGO320"/>
                <a:cs typeface="KPDFFP+YDIYGO320"/>
              </a:rPr>
              <a:t>emem_id</a:t>
            </a:r>
          </a:p>
          <a:p>
            <a:pPr marL="155" marR="0">
              <a:lnSpc>
                <a:spcPts val="1412"/>
              </a:lnSpc>
              <a:spcBef>
                <a:spcPts val="448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uni_id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415764" y="3742623"/>
            <a:ext cx="1673746" cy="524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5986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lab_id</a:t>
            </a:r>
          </a:p>
          <a:p>
            <a:pPr marL="0" marR="0">
              <a:lnSpc>
                <a:spcPts val="929"/>
              </a:lnSpc>
              <a:spcBef>
                <a:spcPts val="0"/>
              </a:spcBef>
              <a:spcAft>
                <a:spcPts val="0"/>
              </a:spcAft>
            </a:pP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selflab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2209633" y="3742623"/>
            <a:ext cx="1092127" cy="644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inq_id</a:t>
            </a:r>
          </a:p>
          <a:p>
            <a:pPr marL="1" marR="0">
              <a:lnSpc>
                <a:spcPts val="1412"/>
              </a:lnSpc>
              <a:spcBef>
                <a:spcPts val="49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7" dirty="0">
                <a:solidFill>
                  <a:srgbClr val="000000"/>
                </a:solidFill>
                <a:latin typeface="KPDFFP+YDIYGO320"/>
                <a:cs typeface="KPDFFP+YDIYGO320"/>
              </a:rPr>
              <a:t>emem_id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279827" y="3866226"/>
            <a:ext cx="871791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emember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170683" y="3860698"/>
            <a:ext cx="1097807" cy="407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7" dirty="0">
                <a:solidFill>
                  <a:srgbClr val="000000"/>
                </a:solidFill>
                <a:latin typeface="KPDFFP+YDIYGO320"/>
                <a:cs typeface="KPDFFP+YDIYGO320"/>
              </a:rPr>
              <a:t>emem_id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3442737" y="3866226"/>
            <a:ext cx="6402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KPDFFP+YDIYGO320"/>
                <a:cs typeface="KPDFFP+YDIYGO320"/>
              </a:rPr>
              <a:t>admin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4218897" y="3860698"/>
            <a:ext cx="1095812" cy="407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admin_id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185988" y="3978773"/>
            <a:ext cx="1092125" cy="880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7" dirty="0">
                <a:solidFill>
                  <a:srgbClr val="000000"/>
                </a:solidFill>
                <a:latin typeface="KPDFFP+YDIYGO320"/>
                <a:cs typeface="KPDFFP+YDIYGO320"/>
              </a:rPr>
              <a:t>emem_id</a:t>
            </a:r>
          </a:p>
          <a:p>
            <a:pPr marL="153" marR="0">
              <a:lnSpc>
                <a:spcPts val="1412"/>
              </a:lnSpc>
              <a:spcBef>
                <a:spcPts val="498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0" dirty="0">
                <a:solidFill>
                  <a:srgbClr val="000000"/>
                </a:solidFill>
                <a:latin typeface="KPDFFP+YDIYGO320"/>
                <a:cs typeface="KPDFFP+YDIYGO320"/>
              </a:rPr>
              <a:t>selfqa_id</a:t>
            </a:r>
          </a:p>
          <a:p>
            <a:pPr marL="153" marR="0">
              <a:lnSpc>
                <a:spcPts val="1412"/>
              </a:lnSpc>
              <a:spcBef>
                <a:spcPts val="44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ja_id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0201752" y="3978773"/>
            <a:ext cx="1090129" cy="407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admin_id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193998" y="4338677"/>
            <a:ext cx="1090897" cy="134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393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10" dirty="0">
                <a:solidFill>
                  <a:srgbClr val="000000"/>
                </a:solidFill>
                <a:latin typeface="KPDFFP+YDIYGO320"/>
                <a:cs typeface="KPDFFP+YDIYGO320"/>
              </a:rPr>
              <a:t>university</a:t>
            </a:r>
          </a:p>
          <a:p>
            <a:pPr marL="0" marR="0">
              <a:lnSpc>
                <a:spcPts val="1355"/>
              </a:lnSpc>
              <a:spcBef>
                <a:spcPts val="2314"/>
              </a:spcBef>
              <a:spcAft>
                <a:spcPts val="0"/>
              </a:spcAft>
            </a:pPr>
            <a:r>
              <a:rPr sz="1200" spc="12" dirty="0">
                <a:solidFill>
                  <a:srgbClr val="000000"/>
                </a:solidFill>
                <a:latin typeface="KPDFFP+YDIYGO320"/>
                <a:cs typeface="KPDFFP+YDIYGO320"/>
              </a:rPr>
              <a:t>graduateSch</a:t>
            </a:r>
          </a:p>
          <a:p>
            <a:pPr marL="192696" marR="0">
              <a:lnSpc>
                <a:spcPts val="1355"/>
              </a:lnSpc>
              <a:spcBef>
                <a:spcPts val="2314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KPDFFP+YDIYGO320"/>
                <a:cs typeface="KPDFFP+YDIYGO320"/>
              </a:rPr>
              <a:t>license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4178260" y="4451224"/>
            <a:ext cx="1159531" cy="880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-64" dirty="0">
                <a:solidFill>
                  <a:srgbClr val="000000"/>
                </a:solidFill>
                <a:latin typeface="KPDFFP+YDIYGO320"/>
                <a:cs typeface="KPDFFP+YDIYGO320"/>
              </a:rPr>
              <a:t>jobopen_id</a:t>
            </a:r>
          </a:p>
          <a:p>
            <a:pPr marL="0" marR="0">
              <a:lnSpc>
                <a:spcPts val="1412"/>
              </a:lnSpc>
              <a:spcBef>
                <a:spcPts val="498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8" dirty="0">
                <a:solidFill>
                  <a:srgbClr val="000000"/>
                </a:solidFill>
                <a:latin typeface="KPDFFP+YDIYGO320"/>
                <a:cs typeface="KPDFFP+YDIYGO320"/>
              </a:rPr>
              <a:t>jobqa_id</a:t>
            </a:r>
          </a:p>
          <a:p>
            <a:pPr marL="0" marR="0">
              <a:lnSpc>
                <a:spcPts val="1412"/>
              </a:lnSpc>
              <a:spcBef>
                <a:spcPts val="44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jc_id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8194023" y="4451224"/>
            <a:ext cx="1013512" cy="11166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spec_id</a:t>
            </a:r>
          </a:p>
          <a:p>
            <a:pPr marL="0" marR="0">
              <a:lnSpc>
                <a:spcPts val="1412"/>
              </a:lnSpc>
              <a:spcBef>
                <a:spcPts val="498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dirty="0">
                <a:solidFill>
                  <a:srgbClr val="000000"/>
                </a:solidFill>
                <a:latin typeface="KPDFFP+YDIYGO320"/>
                <a:cs typeface="KPDFFP+YDIYGO320"/>
              </a:rPr>
              <a:t>gra_id</a:t>
            </a:r>
          </a:p>
          <a:p>
            <a:pPr marL="0" marR="0">
              <a:lnSpc>
                <a:spcPts val="1412"/>
              </a:lnSpc>
              <a:spcBef>
                <a:spcPts val="44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spec_id</a:t>
            </a:r>
          </a:p>
          <a:p>
            <a:pPr marL="0" marR="0">
              <a:lnSpc>
                <a:spcPts val="1412"/>
              </a:lnSpc>
              <a:spcBef>
                <a:spcPts val="498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lic_id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4178260" y="5159979"/>
            <a:ext cx="1159531" cy="8802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0" dirty="0">
                <a:solidFill>
                  <a:srgbClr val="000000"/>
                </a:solidFill>
                <a:latin typeface="KPDFFP+YDIYGO320"/>
                <a:cs typeface="KPDFFP+YDIYGO320"/>
              </a:rPr>
              <a:t>scrap_id</a:t>
            </a:r>
          </a:p>
          <a:p>
            <a:pPr marL="0" marR="0">
              <a:lnSpc>
                <a:spcPts val="1412"/>
              </a:lnSpc>
              <a:spcBef>
                <a:spcPts val="49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7" dirty="0">
                <a:solidFill>
                  <a:srgbClr val="000000"/>
                </a:solidFill>
                <a:latin typeface="KPDFFP+YDIYGO320"/>
                <a:cs typeface="KPDFFP+YDIYGO320"/>
              </a:rPr>
              <a:t>emem_id</a:t>
            </a:r>
          </a:p>
          <a:p>
            <a:pPr marL="0" marR="0">
              <a:lnSpc>
                <a:spcPts val="1412"/>
              </a:lnSpc>
              <a:spcBef>
                <a:spcPts val="44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-64" dirty="0">
                <a:solidFill>
                  <a:srgbClr val="000000"/>
                </a:solidFill>
                <a:latin typeface="KPDFFP+YDIYGO320"/>
                <a:cs typeface="KPDFFP+YDIYGO320"/>
              </a:rPr>
              <a:t>jobopen_id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420679" y="5401655"/>
            <a:ext cx="606008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KPDFFP+YDIYGO320"/>
                <a:cs typeface="KPDFFP+YDIYGO320"/>
              </a:rPr>
              <a:t>scrap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8194023" y="5396128"/>
            <a:ext cx="1013512" cy="1116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spec_id</a:t>
            </a:r>
          </a:p>
          <a:p>
            <a:pPr marL="0" marR="0">
              <a:lnSpc>
                <a:spcPts val="1412"/>
              </a:lnSpc>
              <a:spcBef>
                <a:spcPts val="497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car_id</a:t>
            </a:r>
          </a:p>
          <a:p>
            <a:pPr marL="0" marR="0">
              <a:lnSpc>
                <a:spcPts val="1412"/>
              </a:lnSpc>
              <a:spcBef>
                <a:spcPts val="44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spec_id</a:t>
            </a:r>
          </a:p>
          <a:p>
            <a:pPr marL="0" marR="0">
              <a:lnSpc>
                <a:spcPts val="1412"/>
              </a:lnSpc>
              <a:spcBef>
                <a:spcPts val="498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lan_id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406809" y="5755879"/>
            <a:ext cx="665122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10" dirty="0">
                <a:solidFill>
                  <a:srgbClr val="000000"/>
                </a:solidFill>
                <a:latin typeface="KPDFFP+YDIYGO320"/>
                <a:cs typeface="KPDFFP+YDIYGO320"/>
              </a:rPr>
              <a:t>career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7308234" y="6228331"/>
            <a:ext cx="862425" cy="873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KPDFFP+YDIYGO320"/>
                <a:cs typeface="KPDFFP+YDIYGO320"/>
              </a:rPr>
              <a:t>language</a:t>
            </a:r>
          </a:p>
          <a:p>
            <a:pPr marL="71090" marR="0">
              <a:lnSpc>
                <a:spcPts val="1355"/>
              </a:lnSpc>
              <a:spcBef>
                <a:spcPts val="2314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KPDFFP+YDIYGO320"/>
                <a:cs typeface="KPDFFP+YDIYGO320"/>
              </a:rPr>
              <a:t>awards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8194023" y="6340878"/>
            <a:ext cx="1013512" cy="644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spec_id</a:t>
            </a:r>
          </a:p>
          <a:p>
            <a:pPr marL="0" marR="0">
              <a:lnSpc>
                <a:spcPts val="1412"/>
              </a:lnSpc>
              <a:spcBef>
                <a:spcPts val="498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7" dirty="0">
                <a:solidFill>
                  <a:srgbClr val="000000"/>
                </a:solidFill>
                <a:latin typeface="KPDFFP+YDIYGO320"/>
                <a:cs typeface="KPDFFP+YDIYGO320"/>
              </a:rPr>
              <a:t>aw_id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8194023" y="6813329"/>
            <a:ext cx="1013512" cy="644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spec_id</a:t>
            </a:r>
          </a:p>
          <a:p>
            <a:pPr marL="0" marR="0">
              <a:lnSpc>
                <a:spcPts val="1412"/>
              </a:lnSpc>
              <a:spcBef>
                <a:spcPts val="498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dirty="0">
                <a:solidFill>
                  <a:srgbClr val="000000"/>
                </a:solidFill>
                <a:latin typeface="KPDFFP+YDIYGO320"/>
                <a:cs typeface="KPDFFP+YDIYGO320"/>
              </a:rPr>
              <a:t>ov_id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7244513" y="7173235"/>
            <a:ext cx="989712" cy="134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776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KPDFFP+YDIYGO320"/>
                <a:cs typeface="KPDFFP+YDIYGO320"/>
              </a:rPr>
              <a:t>overseas</a:t>
            </a:r>
          </a:p>
          <a:p>
            <a:pPr marL="0" marR="0">
              <a:lnSpc>
                <a:spcPts val="1355"/>
              </a:lnSpc>
              <a:spcBef>
                <a:spcPts val="2314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KPDFFP+YDIYGO320"/>
                <a:cs typeface="KPDFFP+YDIYGO320"/>
              </a:rPr>
              <a:t>experience</a:t>
            </a:r>
          </a:p>
          <a:p>
            <a:pPr marL="46676" marR="0">
              <a:lnSpc>
                <a:spcPts val="1355"/>
              </a:lnSpc>
              <a:spcBef>
                <a:spcPts val="2314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KPDFFP+YDIYGO320"/>
                <a:cs typeface="KPDFFP+YDIYGO320"/>
              </a:rPr>
              <a:t>education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8194023" y="7285781"/>
            <a:ext cx="1013512" cy="1352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spec_id</a:t>
            </a:r>
          </a:p>
          <a:p>
            <a:pPr marL="0" marR="0">
              <a:lnSpc>
                <a:spcPts val="1412"/>
              </a:lnSpc>
              <a:spcBef>
                <a:spcPts val="498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exp_id</a:t>
            </a:r>
          </a:p>
          <a:p>
            <a:pPr marL="0" marR="0">
              <a:lnSpc>
                <a:spcPts val="1412"/>
              </a:lnSpc>
              <a:spcBef>
                <a:spcPts val="44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spec_id</a:t>
            </a:r>
          </a:p>
          <a:p>
            <a:pPr marL="0" marR="0">
              <a:lnSpc>
                <a:spcPts val="1412"/>
              </a:lnSpc>
              <a:spcBef>
                <a:spcPts val="498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8" dirty="0">
                <a:solidFill>
                  <a:srgbClr val="000000"/>
                </a:solidFill>
                <a:latin typeface="KPDFFP+YDIYGO320"/>
                <a:cs typeface="KPDFFP+YDIYGO320"/>
              </a:rPr>
              <a:t>edu_id</a:t>
            </a:r>
          </a:p>
          <a:p>
            <a:pPr marL="0" marR="0">
              <a:lnSpc>
                <a:spcPts val="1412"/>
              </a:lnSpc>
              <a:spcBef>
                <a:spcPts val="49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spec_id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4677346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318429" y="647764"/>
            <a:ext cx="4018483" cy="719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51"/>
              </a:lnSpc>
              <a:spcBef>
                <a:spcPts val="0"/>
              </a:spcBef>
              <a:spcAft>
                <a:spcPts val="0"/>
              </a:spcAft>
            </a:pPr>
            <a:r>
              <a:rPr sz="4800" spc="-11">
                <a:solidFill>
                  <a:srgbClr val="F7AE18"/>
                </a:solidFill>
                <a:latin typeface="HQNHDH+Montserrat-Bold"/>
                <a:cs typeface="HQNHDH+Montserrat-Bold"/>
              </a:rPr>
              <a:t>CONTEN</a:t>
            </a:r>
            <a:r>
              <a:rPr lang="en-US" sz="4800" spc="-11">
                <a:solidFill>
                  <a:srgbClr val="F7AE18"/>
                </a:solidFill>
                <a:latin typeface="HQNHDH+Montserrat-Bold"/>
                <a:cs typeface="HQNHDH+Montserrat-Bold"/>
              </a:rPr>
              <a:t>T</a:t>
            </a:r>
            <a:r>
              <a:rPr sz="4800" spc="-11">
                <a:solidFill>
                  <a:srgbClr val="F7AE18"/>
                </a:solidFill>
                <a:latin typeface="HQNHDH+Montserrat-Bold"/>
                <a:cs typeface="HQNHDH+Montserrat-Bold"/>
              </a:rPr>
              <a:t>S</a:t>
            </a:r>
            <a:endParaRPr sz="4800" spc="-11" dirty="0">
              <a:solidFill>
                <a:srgbClr val="F7AE18"/>
              </a:solidFill>
              <a:latin typeface="HQNHDH+Montserrat-Bold"/>
              <a:cs typeface="HQNHDH+Montserrat-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36286" y="4567735"/>
            <a:ext cx="2371039" cy="2486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76"/>
              </a:lnSpc>
              <a:spcBef>
                <a:spcPts val="0"/>
              </a:spcBef>
              <a:spcAft>
                <a:spcPts val="0"/>
              </a:spcAft>
            </a:pPr>
            <a:r>
              <a:rPr sz="7200" dirty="0">
                <a:solidFill>
                  <a:srgbClr val="727171"/>
                </a:solidFill>
                <a:latin typeface="HQNHDH+Montserrat-Bold"/>
                <a:cs typeface="HQNHDH+Montserrat-Bold"/>
              </a:rPr>
              <a:t>01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03933" y="4598733"/>
            <a:ext cx="6509351" cy="2490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76"/>
              </a:lnSpc>
              <a:spcBef>
                <a:spcPts val="0"/>
              </a:spcBef>
              <a:spcAft>
                <a:spcPts val="0"/>
              </a:spcAft>
            </a:pPr>
            <a:r>
              <a:rPr sz="7200" dirty="0">
                <a:solidFill>
                  <a:srgbClr val="727171"/>
                </a:solidFill>
                <a:latin typeface="HQNHDH+Montserrat-Bold"/>
                <a:cs typeface="HQNHDH+Montserrat-Bold"/>
              </a:rPr>
              <a:t>02</a:t>
            </a:r>
            <a:r>
              <a:rPr sz="7200" spc="20108" dirty="0">
                <a:solidFill>
                  <a:srgbClr val="727171"/>
                </a:solidFill>
                <a:latin typeface="Times New Roman"/>
                <a:cs typeface="Times New Roman"/>
              </a:rPr>
              <a:t> </a:t>
            </a:r>
            <a:r>
              <a:rPr sz="7200" dirty="0">
                <a:solidFill>
                  <a:srgbClr val="727171"/>
                </a:solidFill>
                <a:latin typeface="HQNHDH+Montserrat-Bold"/>
                <a:cs typeface="HQNHDH+Montserrat-Bold"/>
              </a:rPr>
              <a:t>03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69937" y="6178522"/>
            <a:ext cx="2027427" cy="889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727171"/>
                </a:solidFill>
                <a:latin typeface="WGDERP+YDIYGO360"/>
                <a:cs typeface="WGDERP+YDIYGO360"/>
              </a:rPr>
              <a:t>서비스소개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576395" y="6306144"/>
            <a:ext cx="2334514" cy="889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727171"/>
                </a:solidFill>
                <a:latin typeface="WGDERP+YDIYGO360"/>
                <a:cs typeface="WGDERP+YDIYGO360"/>
              </a:rPr>
              <a:t>프로젝트개요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511302" y="6295470"/>
            <a:ext cx="2384705" cy="889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727171"/>
                </a:solidFill>
                <a:latin typeface="WGDERP+YDIYGO360"/>
                <a:cs typeface="WGDERP+YDIYGO360"/>
              </a:rPr>
              <a:t>UI·기술상세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55000" y="67438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27171"/>
                </a:solidFill>
                <a:latin typeface="KPDFFP+YDIYGO320"/>
                <a:cs typeface="KPDFFP+YDIYGO320"/>
              </a:rPr>
              <a:t>기획의도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982281" y="68013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27171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841319" y="6851628"/>
            <a:ext cx="178308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27171"/>
                </a:solidFill>
                <a:latin typeface="CEAURL+YDIYGO340"/>
                <a:cs typeface="CEAURL+YDIYGO340"/>
              </a:rPr>
              <a:t>사용자서비스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931051" y="6871445"/>
            <a:ext cx="1560322" cy="287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727171"/>
                </a:solidFill>
                <a:latin typeface="KPDFFP+YDIYGO320"/>
                <a:cs typeface="KPDFFP+YDIYGO320"/>
              </a:rPr>
              <a:t>Flow-Cha</a:t>
            </a:r>
            <a:r>
              <a:rPr lang="en-US" sz="2000">
                <a:solidFill>
                  <a:srgbClr val="727171"/>
                </a:solidFill>
                <a:latin typeface="KPDFFP+YDIYGO320"/>
                <a:cs typeface="KPDFFP+YDIYGO320"/>
              </a:rPr>
              <a:t>r</a:t>
            </a:r>
            <a:r>
              <a:rPr sz="2000">
                <a:solidFill>
                  <a:srgbClr val="727171"/>
                </a:solidFill>
                <a:latin typeface="KPDFFP+YDIYGO320"/>
                <a:cs typeface="KPDFFP+YDIYGO320"/>
              </a:rPr>
              <a:t>t</a:t>
            </a:r>
            <a:endParaRPr sz="2000" dirty="0">
              <a:solidFill>
                <a:srgbClr val="727171"/>
              </a:solidFill>
              <a:latin typeface="KPDFFP+YDIYGO320"/>
              <a:cs typeface="KPDFFP+YDIYGO32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58333" y="6928950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27171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3668601" y="6914620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27171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155000" y="71629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27171"/>
                </a:solidFill>
                <a:latin typeface="KPDFFP+YDIYGO320"/>
                <a:cs typeface="KPDFFP+YDIYGO320"/>
              </a:rPr>
              <a:t>개발환경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982281" y="72204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27171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931051" y="7290545"/>
            <a:ext cx="233934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27171"/>
                </a:solidFill>
                <a:latin typeface="KPDFFP+YDIYGO320"/>
                <a:cs typeface="KPDFFP+YDIYGO320"/>
              </a:rPr>
              <a:t>데이터베이스 구성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3863497" y="7282107"/>
            <a:ext cx="1437233" cy="1433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9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727171"/>
                </a:solidFill>
                <a:latin typeface="KPDFFP+YDIYGO320"/>
                <a:cs typeface="KPDFFP+YDIYGO320"/>
              </a:rPr>
              <a:t>- 메인페이지</a:t>
            </a:r>
          </a:p>
          <a:p>
            <a:pPr marL="0" marR="0">
              <a:lnSpc>
                <a:spcPts val="1793"/>
              </a:lnSpc>
              <a:spcBef>
                <a:spcPts val="505"/>
              </a:spcBef>
              <a:spcAft>
                <a:spcPts val="0"/>
              </a:spcAft>
            </a:pPr>
            <a:r>
              <a:rPr sz="1600" dirty="0">
                <a:solidFill>
                  <a:srgbClr val="727171"/>
                </a:solidFill>
                <a:latin typeface="KPDFFP+YDIYGO320"/>
                <a:cs typeface="KPDFFP+YDIYGO320"/>
              </a:rPr>
              <a:t>- 자기소개서</a:t>
            </a:r>
          </a:p>
          <a:p>
            <a:pPr marL="0" marR="0">
              <a:lnSpc>
                <a:spcPts val="1793"/>
              </a:lnSpc>
              <a:spcBef>
                <a:spcPts val="505"/>
              </a:spcBef>
              <a:spcAft>
                <a:spcPts val="0"/>
              </a:spcAft>
            </a:pPr>
            <a:r>
              <a:rPr sz="1600" dirty="0">
                <a:solidFill>
                  <a:srgbClr val="727171"/>
                </a:solidFill>
                <a:latin typeface="KPDFFP+YDIYGO320"/>
                <a:cs typeface="KPDFFP+YDIYGO320"/>
              </a:rPr>
              <a:t>- 채용공고</a:t>
            </a:r>
          </a:p>
          <a:p>
            <a:pPr marL="0" marR="0">
              <a:lnSpc>
                <a:spcPts val="1793"/>
              </a:lnSpc>
              <a:spcBef>
                <a:spcPts val="705"/>
              </a:spcBef>
              <a:spcAft>
                <a:spcPts val="0"/>
              </a:spcAft>
            </a:pPr>
            <a:r>
              <a:rPr sz="1600" dirty="0">
                <a:solidFill>
                  <a:srgbClr val="727171"/>
                </a:solidFill>
                <a:latin typeface="KPDFFP+YDIYGO320"/>
                <a:cs typeface="KPDFFP+YDIYGO320"/>
              </a:rPr>
              <a:t>- 이력서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758333" y="7348050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27171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155000" y="75820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27171"/>
                </a:solidFill>
                <a:latin typeface="KPDFFP+YDIYGO320"/>
                <a:cs typeface="KPDFFP+YDIYGO320"/>
              </a:rPr>
              <a:t>조직계획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982281" y="76395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27171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931051" y="7709645"/>
            <a:ext cx="163830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27171"/>
                </a:solidFill>
                <a:latin typeface="KPDFFP+YDIYGO320"/>
                <a:cs typeface="KPDFFP+YDIYGO320"/>
              </a:rPr>
              <a:t>테이블 명세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758333" y="7767150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27171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155000" y="80011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27171"/>
                </a:solidFill>
                <a:latin typeface="KPDFFP+YDIYGO320"/>
                <a:cs typeface="KPDFFP+YDIYGO320"/>
              </a:rPr>
              <a:t>작업일정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982281" y="80586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27171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3841319" y="8566128"/>
            <a:ext cx="178308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27171"/>
                </a:solidFill>
                <a:latin typeface="CEAURL+YDIYGO340"/>
                <a:cs typeface="CEAURL+YDIYGO340"/>
              </a:rPr>
              <a:t>관리자서비스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3668601" y="8629120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27171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3863497" y="8996607"/>
            <a:ext cx="1624176" cy="5325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9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727171"/>
                </a:solidFill>
                <a:latin typeface="KPDFFP+YDIYGO320"/>
                <a:cs typeface="KPDFFP+YDIYGO320"/>
              </a:rPr>
              <a:t>- 채용공고관리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6262350" cy="1920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1368005" y="2761932"/>
            <a:ext cx="13914372" cy="6532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120473" y="701713"/>
            <a:ext cx="3927868" cy="127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8985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02 프로젝트개요</a:t>
            </a:r>
          </a:p>
          <a:p>
            <a:pPr marL="0" marR="0">
              <a:lnSpc>
                <a:spcPts val="3580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808080"/>
                </a:solidFill>
                <a:latin typeface="CEAURL+YDIYGO340"/>
                <a:cs typeface="CEAURL+YDIYGO340"/>
              </a:rPr>
              <a:t>데이터베이스 구성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50090" y="3004599"/>
            <a:ext cx="864401" cy="35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SCOTT.SELFLAB</a:t>
            </a:r>
          </a:p>
          <a:p>
            <a:pPr marL="272714" marR="0">
              <a:lnSpc>
                <a:spcPts val="658"/>
              </a:lnSpc>
              <a:spcBef>
                <a:spcPts val="541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64379" y="2996579"/>
            <a:ext cx="1036146" cy="359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SCOTT.JOBOPEN</a:t>
            </a:r>
          </a:p>
          <a:p>
            <a:pPr marL="433134" marR="0">
              <a:lnSpc>
                <a:spcPts val="658"/>
              </a:lnSpc>
              <a:spcBef>
                <a:spcPts val="541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55129" y="3044703"/>
            <a:ext cx="703498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SCOTT.JOBQA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84355" y="3156997"/>
            <a:ext cx="17732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96648" y="3156997"/>
            <a:ext cx="480369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LAB_ID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910415" y="3148975"/>
            <a:ext cx="17732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022708" y="3148975"/>
            <a:ext cx="71201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JOBOPEN_ID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541268" y="3197100"/>
            <a:ext cx="17732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653562" y="3197100"/>
            <a:ext cx="600762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JOBQA_ID</a:t>
            </a:r>
          </a:p>
          <a:p>
            <a:pPr marL="80208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JC_ID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287215" y="3197100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776858" y="3277311"/>
            <a:ext cx="507078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ADMIN_ID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522805" y="3277311"/>
            <a:ext cx="958475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102918" y="3269289"/>
            <a:ext cx="507078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ADMIN_ID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097514" y="3269289"/>
            <a:ext cx="1009761" cy="688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(400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DATE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287214" y="3317415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696648" y="3397625"/>
            <a:ext cx="787785" cy="808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LAB_CAT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LAB_TITLE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LAB_COUNT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LAB_DATE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LAB_CONTENT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LAB_IMG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522805" y="3397625"/>
            <a:ext cx="1009760" cy="448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022708" y="3389603"/>
            <a:ext cx="1050714" cy="9292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JOBOPEN_PIMG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JOBOPEN_COMPANY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JOBOPEN_LINK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JOBOPEN_SDATE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JOBOPEN_EDATE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JOBOPEN_CIMG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JOBOPEN_COUNT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733770" y="3437729"/>
            <a:ext cx="50272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JOBQA_Q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287214" y="3437729"/>
            <a:ext cx="1009761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765669" y="3501895"/>
            <a:ext cx="899288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SCOTT.UNIVERSITY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1827038" y="3501895"/>
            <a:ext cx="87723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SCOTT.LANGUAGE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3848303" y="3509915"/>
            <a:ext cx="863595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SCOTT.OVERSEAS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677624" y="3606166"/>
            <a:ext cx="1029960" cy="375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JOBQA_PK (JOBQA_ID)</a:t>
            </a:r>
          </a:p>
          <a:p>
            <a:pPr marL="0" marR="0">
              <a:lnSpc>
                <a:spcPts val="658"/>
              </a:lnSpc>
              <a:spcBef>
                <a:spcPts val="618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SYS_C0013153 (JC_ID)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228266" y="3654292"/>
            <a:ext cx="17732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340560" y="3654292"/>
            <a:ext cx="547263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UNI_ID</a:t>
            </a:r>
          </a:p>
          <a:p>
            <a:pPr marL="80209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0126612" y="3654292"/>
            <a:ext cx="591687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305678" y="3654292"/>
            <a:ext cx="17732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1417972" y="3654292"/>
            <a:ext cx="48502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LAN_ID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2147877" y="3654292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3262778" y="3662313"/>
            <a:ext cx="17732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3375071" y="3662313"/>
            <a:ext cx="547262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OV_ID</a:t>
            </a:r>
          </a:p>
          <a:p>
            <a:pPr marL="80209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4169144" y="3662313"/>
            <a:ext cx="59168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522805" y="3758568"/>
            <a:ext cx="337823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DATE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1498181" y="3774606"/>
            <a:ext cx="46705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2147877" y="3774606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522805" y="3878882"/>
            <a:ext cx="1061046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(3000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(400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097514" y="3870860"/>
            <a:ext cx="337823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DATE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9420769" y="3894920"/>
            <a:ext cx="667417" cy="448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UNI_SPERIOD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UNI_EPERIOD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UNI_NAME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0126612" y="3894920"/>
            <a:ext cx="958475" cy="688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(3,2)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1498181" y="3894920"/>
            <a:ext cx="609651" cy="568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LAN_SORT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LAN_NAME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LAN_GRADE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LAN_DATE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2147877" y="3894920"/>
            <a:ext cx="958475" cy="568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(30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3455281" y="3902941"/>
            <a:ext cx="681119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OV_COUNTRY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OV_PUB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4169144" y="3902941"/>
            <a:ext cx="1009757" cy="448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097514" y="3991174"/>
            <a:ext cx="1009761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(400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3455281" y="4143569"/>
            <a:ext cx="67662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OV_PURPOSE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720711" y="4167629"/>
            <a:ext cx="983933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SELFLAB_PK (LAB_ID)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9420769" y="4255861"/>
            <a:ext cx="498175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UNI_KIND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4046770" y="4279922"/>
            <a:ext cx="1286390" cy="375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JOBOPEN_PK (JOBOPEN_ID)</a:t>
            </a:r>
          </a:p>
          <a:p>
            <a:pPr marL="0" marR="0">
              <a:lnSpc>
                <a:spcPts val="658"/>
              </a:lnSpc>
              <a:spcBef>
                <a:spcPts val="618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SYS_C0013147 (ADMIN_ID)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7086689" y="4320025"/>
            <a:ext cx="105043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SCOTT.JOBCATEGORY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3399134" y="4312005"/>
            <a:ext cx="1143784" cy="375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OVERSEAS_PK (OV_ID)</a:t>
            </a:r>
          </a:p>
          <a:p>
            <a:pPr marL="0" marR="0">
              <a:lnSpc>
                <a:spcPts val="658"/>
              </a:lnSpc>
              <a:spcBef>
                <a:spcPts val="618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SYS_C0013126 (SPEC_ID)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720711" y="4336068"/>
            <a:ext cx="118907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SYS_C0013161 (ADMIN_ID)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9420769" y="4376175"/>
            <a:ext cx="685383" cy="568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UNI_GRADE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UNI_MAJOR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UNI_SMAJOR1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UNI_SMAJOR2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1442035" y="4424298"/>
            <a:ext cx="1143786" cy="375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LANGUAGE_PK (LAN_ID)</a:t>
            </a:r>
          </a:p>
          <a:p>
            <a:pPr marL="0" marR="0">
              <a:lnSpc>
                <a:spcPts val="658"/>
              </a:lnSpc>
              <a:spcBef>
                <a:spcPts val="618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SYS_C0013122 (SPEC_ID)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6445017" y="4472423"/>
            <a:ext cx="17732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6557311" y="4472423"/>
            <a:ext cx="712012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JC_ID</a:t>
            </a:r>
          </a:p>
          <a:p>
            <a:pPr marL="80208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JOBOPEN_ID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7303258" y="4472423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0126612" y="4496489"/>
            <a:ext cx="958475" cy="448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7303257" y="4592737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6557309" y="4713051"/>
            <a:ext cx="480595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JC_DIV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7303255" y="4713051"/>
            <a:ext cx="958476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2226028" y="4785238"/>
            <a:ext cx="743281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SCOTT.SELFQA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6557309" y="4833365"/>
            <a:ext cx="560713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JC_PART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9364622" y="4905551"/>
            <a:ext cx="1143786" cy="375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UNIVERSITY_PK (UNI_ID)</a:t>
            </a:r>
          </a:p>
          <a:p>
            <a:pPr marL="0" marR="0">
              <a:lnSpc>
                <a:spcPts val="658"/>
              </a:lnSpc>
              <a:spcBef>
                <a:spcPts val="618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SYS_C0013114 (SPEC_ID)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1608418" y="4937635"/>
            <a:ext cx="17732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720711" y="4937635"/>
            <a:ext cx="645359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SELFQA_ID</a:t>
            </a:r>
          </a:p>
          <a:p>
            <a:pPr marL="80209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JA_ID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2402491" y="4937635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11859121" y="4969718"/>
            <a:ext cx="75661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SCOTT.CAREER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3904450" y="4961698"/>
            <a:ext cx="778812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SCOTT.AWARDS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4720525" y="5009824"/>
            <a:ext cx="680652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SCOTT.ADMIN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6581373" y="5001802"/>
            <a:ext cx="121407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JOBCATEGORY_PK (JC_ID)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1608418" y="5057949"/>
            <a:ext cx="17282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2402491" y="5057949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11209428" y="5122116"/>
            <a:ext cx="17732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11321722" y="5122116"/>
            <a:ext cx="498335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CAR_ID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12139857" y="5122116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13351008" y="5114094"/>
            <a:ext cx="17732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13463300" y="5114094"/>
            <a:ext cx="458072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AW_ID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14153102" y="5114094"/>
            <a:ext cx="59168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1800921" y="5178263"/>
            <a:ext cx="547317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SELFQA_Q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SELFQA_A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2402491" y="5178263"/>
            <a:ext cx="1061046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(3000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3958540" y="5162220"/>
            <a:ext cx="17732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4070833" y="5162220"/>
            <a:ext cx="587288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ADMIN_ID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5081472" y="5162220"/>
            <a:ext cx="958475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6581373" y="5170241"/>
            <a:ext cx="1333617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SYS_C0013151 (JOBOPEN_ID)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SYS_C0013151v1 ()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11401930" y="5242430"/>
            <a:ext cx="46705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12139856" y="5242430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13543511" y="5234408"/>
            <a:ext cx="573958" cy="568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AW_NAME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AW_STORY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AW_PUB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14153102" y="5234408"/>
            <a:ext cx="59168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4070833" y="5282534"/>
            <a:ext cx="978690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ADMIN_PASSWORD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ADMIN_NAME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5081472" y="5282534"/>
            <a:ext cx="958475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9669418" y="5370764"/>
            <a:ext cx="1055802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SCOTT.GRADUATESCH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11401930" y="5362743"/>
            <a:ext cx="698618" cy="688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CAR_NAME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CAR_SPERIOD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CAR_EPERIOD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CAR_RANK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CAR_DEP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12139856" y="5362743"/>
            <a:ext cx="1009762" cy="9292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14153102" y="5354722"/>
            <a:ext cx="958470" cy="568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1744774" y="5467015"/>
            <a:ext cx="1132348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SELFQA_PK (SELFQA_ID)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9180143" y="5523160"/>
            <a:ext cx="17732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9292436" y="5523160"/>
            <a:ext cx="50258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GRA_ID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10110572" y="5523160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04" name="object 104"/>
          <p:cNvSpPr txBox="1"/>
          <p:nvPr/>
        </p:nvSpPr>
        <p:spPr>
          <a:xfrm>
            <a:off x="4094895" y="5571285"/>
            <a:ext cx="999891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ADMIN_PK (ADMIN_ID)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1744774" y="5635454"/>
            <a:ext cx="999891" cy="327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SYS_C0013135 (JA_ID)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SYS_C0013135v1 ()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9180142" y="5643474"/>
            <a:ext cx="17282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07" name="object 107"/>
          <p:cNvSpPr txBox="1"/>
          <p:nvPr/>
        </p:nvSpPr>
        <p:spPr>
          <a:xfrm>
            <a:off x="9372644" y="5643474"/>
            <a:ext cx="46705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108" name="object 108"/>
          <p:cNvSpPr txBox="1"/>
          <p:nvPr/>
        </p:nvSpPr>
        <p:spPr>
          <a:xfrm>
            <a:off x="10110571" y="5643474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09" name="object 109"/>
          <p:cNvSpPr txBox="1"/>
          <p:nvPr/>
        </p:nvSpPr>
        <p:spPr>
          <a:xfrm>
            <a:off x="13543511" y="5715664"/>
            <a:ext cx="51155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AW_DATE</a:t>
            </a:r>
          </a:p>
        </p:txBody>
      </p:sp>
      <p:sp>
        <p:nvSpPr>
          <p:cNvPr id="110" name="object 110"/>
          <p:cNvSpPr txBox="1"/>
          <p:nvPr/>
        </p:nvSpPr>
        <p:spPr>
          <a:xfrm>
            <a:off x="9372644" y="5763788"/>
            <a:ext cx="703592" cy="568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GRA_SPERIOD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GRA_EPERIOD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GRA_NAME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GRA_KIND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10110571" y="5763788"/>
            <a:ext cx="958475" cy="688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(3,2)</a:t>
            </a:r>
          </a:p>
        </p:txBody>
      </p:sp>
      <p:sp>
        <p:nvSpPr>
          <p:cNvPr id="112" name="object 112"/>
          <p:cNvSpPr txBox="1"/>
          <p:nvPr/>
        </p:nvSpPr>
        <p:spPr>
          <a:xfrm>
            <a:off x="13487364" y="5884100"/>
            <a:ext cx="958383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AWARDS_PK (AW_ID)</a:t>
            </a:r>
          </a:p>
        </p:txBody>
      </p:sp>
      <p:sp>
        <p:nvSpPr>
          <p:cNvPr id="113" name="object 113"/>
          <p:cNvSpPr txBox="1"/>
          <p:nvPr/>
        </p:nvSpPr>
        <p:spPr>
          <a:xfrm>
            <a:off x="4616254" y="5940247"/>
            <a:ext cx="82831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SCOTT.EMEMBER</a:t>
            </a:r>
          </a:p>
        </p:txBody>
      </p:sp>
      <p:sp>
        <p:nvSpPr>
          <p:cNvPr id="114" name="object 114"/>
          <p:cNvSpPr txBox="1"/>
          <p:nvPr/>
        </p:nvSpPr>
        <p:spPr>
          <a:xfrm>
            <a:off x="11401930" y="5964313"/>
            <a:ext cx="58727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CAR_WORK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CAR_RES</a:t>
            </a:r>
          </a:p>
        </p:txBody>
      </p:sp>
      <p:sp>
        <p:nvSpPr>
          <p:cNvPr id="115" name="object 115"/>
          <p:cNvSpPr txBox="1"/>
          <p:nvPr/>
        </p:nvSpPr>
        <p:spPr>
          <a:xfrm>
            <a:off x="7271170" y="6020455"/>
            <a:ext cx="63637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1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SCOTT.SPEC</a:t>
            </a:r>
          </a:p>
        </p:txBody>
      </p:sp>
      <p:sp>
        <p:nvSpPr>
          <p:cNvPr id="116" name="object 116"/>
          <p:cNvSpPr txBox="1"/>
          <p:nvPr/>
        </p:nvSpPr>
        <p:spPr>
          <a:xfrm>
            <a:off x="13487364" y="6052539"/>
            <a:ext cx="114378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SYS_C0013124 (SPEC_ID)</a:t>
            </a:r>
          </a:p>
        </p:txBody>
      </p:sp>
      <p:sp>
        <p:nvSpPr>
          <p:cNvPr id="117" name="object 117"/>
          <p:cNvSpPr txBox="1"/>
          <p:nvPr/>
        </p:nvSpPr>
        <p:spPr>
          <a:xfrm>
            <a:off x="4014686" y="6092643"/>
            <a:ext cx="17732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118" name="object 118"/>
          <p:cNvSpPr txBox="1"/>
          <p:nvPr/>
        </p:nvSpPr>
        <p:spPr>
          <a:xfrm>
            <a:off x="4126979" y="6092643"/>
            <a:ext cx="569321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EMEM_ID</a:t>
            </a:r>
          </a:p>
        </p:txBody>
      </p:sp>
      <p:sp>
        <p:nvSpPr>
          <p:cNvPr id="119" name="object 119"/>
          <p:cNvSpPr txBox="1"/>
          <p:nvPr/>
        </p:nvSpPr>
        <p:spPr>
          <a:xfrm>
            <a:off x="4953136" y="6092643"/>
            <a:ext cx="958475" cy="688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(13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20" name="object 120"/>
          <p:cNvSpPr txBox="1"/>
          <p:nvPr/>
        </p:nvSpPr>
        <p:spPr>
          <a:xfrm>
            <a:off x="6428975" y="6172853"/>
            <a:ext cx="17732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121" name="object 121"/>
          <p:cNvSpPr txBox="1"/>
          <p:nvPr/>
        </p:nvSpPr>
        <p:spPr>
          <a:xfrm>
            <a:off x="6541268" y="6172853"/>
            <a:ext cx="547263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122" name="object 122"/>
          <p:cNvSpPr txBox="1"/>
          <p:nvPr/>
        </p:nvSpPr>
        <p:spPr>
          <a:xfrm>
            <a:off x="7600031" y="6172853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23" name="object 123"/>
          <p:cNvSpPr txBox="1"/>
          <p:nvPr/>
        </p:nvSpPr>
        <p:spPr>
          <a:xfrm>
            <a:off x="4126979" y="6212957"/>
            <a:ext cx="618463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EMEM_PW</a:t>
            </a:r>
          </a:p>
        </p:txBody>
      </p:sp>
      <p:sp>
        <p:nvSpPr>
          <p:cNvPr id="124" name="object 124"/>
          <p:cNvSpPr txBox="1"/>
          <p:nvPr/>
        </p:nvSpPr>
        <p:spPr>
          <a:xfrm>
            <a:off x="9372644" y="6245044"/>
            <a:ext cx="720996" cy="568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GRA_GRADE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GRA_MAJOR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GRA_SMAJOR1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GRA_SMAJOR2</a:t>
            </a:r>
          </a:p>
        </p:txBody>
      </p:sp>
      <p:sp>
        <p:nvSpPr>
          <p:cNvPr id="125" name="object 125"/>
          <p:cNvSpPr txBox="1"/>
          <p:nvPr/>
        </p:nvSpPr>
        <p:spPr>
          <a:xfrm>
            <a:off x="11345784" y="6253062"/>
            <a:ext cx="984669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CAREER_PK (CAR_ID)</a:t>
            </a:r>
          </a:p>
        </p:txBody>
      </p:sp>
      <p:sp>
        <p:nvSpPr>
          <p:cNvPr id="126" name="object 126"/>
          <p:cNvSpPr txBox="1"/>
          <p:nvPr/>
        </p:nvSpPr>
        <p:spPr>
          <a:xfrm>
            <a:off x="6428974" y="6293167"/>
            <a:ext cx="17282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27" name="object 127"/>
          <p:cNvSpPr txBox="1"/>
          <p:nvPr/>
        </p:nvSpPr>
        <p:spPr>
          <a:xfrm>
            <a:off x="6621476" y="6293167"/>
            <a:ext cx="489112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EMEM_ID</a:t>
            </a:r>
          </a:p>
        </p:txBody>
      </p:sp>
      <p:sp>
        <p:nvSpPr>
          <p:cNvPr id="128" name="object 128"/>
          <p:cNvSpPr txBox="1"/>
          <p:nvPr/>
        </p:nvSpPr>
        <p:spPr>
          <a:xfrm>
            <a:off x="7600030" y="6293167"/>
            <a:ext cx="1009761" cy="688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CHAR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29" name="object 129"/>
          <p:cNvSpPr txBox="1"/>
          <p:nvPr/>
        </p:nvSpPr>
        <p:spPr>
          <a:xfrm>
            <a:off x="2105714" y="6341292"/>
            <a:ext cx="845949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SCOTT.SELFTITLE</a:t>
            </a:r>
          </a:p>
        </p:txBody>
      </p:sp>
      <p:sp>
        <p:nvSpPr>
          <p:cNvPr id="130" name="object 130"/>
          <p:cNvSpPr txBox="1"/>
          <p:nvPr/>
        </p:nvSpPr>
        <p:spPr>
          <a:xfrm>
            <a:off x="4126979" y="6333271"/>
            <a:ext cx="787732" cy="448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EMEM_NAME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EMEM_PNUM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EMEM_BIRTHD</a:t>
            </a:r>
          </a:p>
        </p:txBody>
      </p:sp>
      <p:sp>
        <p:nvSpPr>
          <p:cNvPr id="131" name="object 131"/>
          <p:cNvSpPr txBox="1"/>
          <p:nvPr/>
        </p:nvSpPr>
        <p:spPr>
          <a:xfrm>
            <a:off x="10110571" y="6365358"/>
            <a:ext cx="958475" cy="448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32" name="object 132"/>
          <p:cNvSpPr txBox="1"/>
          <p:nvPr/>
        </p:nvSpPr>
        <p:spPr>
          <a:xfrm>
            <a:off x="13816220" y="6373376"/>
            <a:ext cx="894812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SCOTT.EDUCATION</a:t>
            </a:r>
          </a:p>
        </p:txBody>
      </p:sp>
      <p:sp>
        <p:nvSpPr>
          <p:cNvPr id="133" name="object 133"/>
          <p:cNvSpPr txBox="1"/>
          <p:nvPr/>
        </p:nvSpPr>
        <p:spPr>
          <a:xfrm>
            <a:off x="6621476" y="6413481"/>
            <a:ext cx="48932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SPEC_PT</a:t>
            </a:r>
          </a:p>
        </p:txBody>
      </p:sp>
      <p:sp>
        <p:nvSpPr>
          <p:cNvPr id="134" name="object 134"/>
          <p:cNvSpPr txBox="1"/>
          <p:nvPr/>
        </p:nvSpPr>
        <p:spPr>
          <a:xfrm>
            <a:off x="11345784" y="6421501"/>
            <a:ext cx="114378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SYS_C0013120 (SPEC_ID)</a:t>
            </a:r>
          </a:p>
        </p:txBody>
      </p:sp>
      <p:sp>
        <p:nvSpPr>
          <p:cNvPr id="135" name="object 135"/>
          <p:cNvSpPr txBox="1"/>
          <p:nvPr/>
        </p:nvSpPr>
        <p:spPr>
          <a:xfrm>
            <a:off x="1624459" y="6493688"/>
            <a:ext cx="17732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136" name="object 136"/>
          <p:cNvSpPr txBox="1"/>
          <p:nvPr/>
        </p:nvSpPr>
        <p:spPr>
          <a:xfrm>
            <a:off x="1736752" y="6493688"/>
            <a:ext cx="574119" cy="448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JA_ID</a:t>
            </a:r>
          </a:p>
          <a:p>
            <a:pPr marL="80209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EMEM_ID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JA_NAME</a:t>
            </a:r>
          </a:p>
        </p:txBody>
      </p:sp>
      <p:sp>
        <p:nvSpPr>
          <p:cNvPr id="137" name="object 137"/>
          <p:cNvSpPr txBox="1"/>
          <p:nvPr/>
        </p:nvSpPr>
        <p:spPr>
          <a:xfrm>
            <a:off x="2346344" y="6493688"/>
            <a:ext cx="59168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38" name="object 138"/>
          <p:cNvSpPr txBox="1"/>
          <p:nvPr/>
        </p:nvSpPr>
        <p:spPr>
          <a:xfrm>
            <a:off x="6621476" y="6533794"/>
            <a:ext cx="729819" cy="568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SPEC_NAME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SPEC_BIRTHD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SPEC_GENDER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SPEC_NUM</a:t>
            </a:r>
          </a:p>
        </p:txBody>
      </p:sp>
      <p:sp>
        <p:nvSpPr>
          <p:cNvPr id="139" name="object 139"/>
          <p:cNvSpPr txBox="1"/>
          <p:nvPr/>
        </p:nvSpPr>
        <p:spPr>
          <a:xfrm>
            <a:off x="13278820" y="6525772"/>
            <a:ext cx="17732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140" name="object 140"/>
          <p:cNvSpPr txBox="1"/>
          <p:nvPr/>
        </p:nvSpPr>
        <p:spPr>
          <a:xfrm>
            <a:off x="13391112" y="6525772"/>
            <a:ext cx="498338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EDU_ID</a:t>
            </a:r>
          </a:p>
        </p:txBody>
      </p:sp>
      <p:sp>
        <p:nvSpPr>
          <p:cNvPr id="141" name="object 141"/>
          <p:cNvSpPr txBox="1"/>
          <p:nvPr/>
        </p:nvSpPr>
        <p:spPr>
          <a:xfrm>
            <a:off x="14112999" y="6525772"/>
            <a:ext cx="59168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42" name="object 142"/>
          <p:cNvSpPr txBox="1"/>
          <p:nvPr/>
        </p:nvSpPr>
        <p:spPr>
          <a:xfrm>
            <a:off x="1624459" y="6614003"/>
            <a:ext cx="17282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43" name="object 143"/>
          <p:cNvSpPr txBox="1"/>
          <p:nvPr/>
        </p:nvSpPr>
        <p:spPr>
          <a:xfrm>
            <a:off x="2346344" y="6614003"/>
            <a:ext cx="958475" cy="327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(30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44" name="object 144"/>
          <p:cNvSpPr txBox="1"/>
          <p:nvPr/>
        </p:nvSpPr>
        <p:spPr>
          <a:xfrm>
            <a:off x="13278822" y="6646085"/>
            <a:ext cx="17282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45" name="object 145"/>
          <p:cNvSpPr txBox="1"/>
          <p:nvPr/>
        </p:nvSpPr>
        <p:spPr>
          <a:xfrm>
            <a:off x="13471325" y="6646085"/>
            <a:ext cx="467053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146" name="object 146"/>
          <p:cNvSpPr txBox="1"/>
          <p:nvPr/>
        </p:nvSpPr>
        <p:spPr>
          <a:xfrm>
            <a:off x="14113000" y="6646085"/>
            <a:ext cx="59168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47" name="object 147"/>
          <p:cNvSpPr txBox="1"/>
          <p:nvPr/>
        </p:nvSpPr>
        <p:spPr>
          <a:xfrm>
            <a:off x="4126979" y="6694213"/>
            <a:ext cx="161633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EMEM_GENDER</a:t>
            </a:r>
            <a:r>
              <a:rPr sz="650" spc="742" dirty="0">
                <a:solidFill>
                  <a:srgbClr val="000000"/>
                </a:solidFill>
                <a:latin typeface="AEVPIL+ArialUnicodeMS"/>
                <a:cs typeface="AEVPIL+ArialUnicodeMS"/>
              </a:rPr>
              <a:t> </a:t>
            </a: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CHAR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48" name="object 148"/>
          <p:cNvSpPr txBox="1"/>
          <p:nvPr/>
        </p:nvSpPr>
        <p:spPr>
          <a:xfrm>
            <a:off x="9316498" y="6774420"/>
            <a:ext cx="131184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GRADUATESCH_PK (GRA_ID)</a:t>
            </a:r>
          </a:p>
        </p:txBody>
      </p:sp>
      <p:sp>
        <p:nvSpPr>
          <p:cNvPr id="149" name="object 149"/>
          <p:cNvSpPr txBox="1"/>
          <p:nvPr/>
        </p:nvSpPr>
        <p:spPr>
          <a:xfrm>
            <a:off x="13471325" y="6766400"/>
            <a:ext cx="569467" cy="327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EDU_NAME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EDU_PUB</a:t>
            </a:r>
          </a:p>
        </p:txBody>
      </p:sp>
      <p:sp>
        <p:nvSpPr>
          <p:cNvPr id="150" name="object 150"/>
          <p:cNvSpPr txBox="1"/>
          <p:nvPr/>
        </p:nvSpPr>
        <p:spPr>
          <a:xfrm>
            <a:off x="14113000" y="6766400"/>
            <a:ext cx="1009759" cy="688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51" name="object 151"/>
          <p:cNvSpPr txBox="1"/>
          <p:nvPr/>
        </p:nvSpPr>
        <p:spPr>
          <a:xfrm>
            <a:off x="11851101" y="6806503"/>
            <a:ext cx="76598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SCOTT.LICENSE</a:t>
            </a:r>
          </a:p>
        </p:txBody>
      </p:sp>
      <p:sp>
        <p:nvSpPr>
          <p:cNvPr id="152" name="object 152"/>
          <p:cNvSpPr txBox="1"/>
          <p:nvPr/>
        </p:nvSpPr>
        <p:spPr>
          <a:xfrm>
            <a:off x="4151041" y="6862650"/>
            <a:ext cx="114821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EMEMBER_PK (EMEM_ID)</a:t>
            </a:r>
          </a:p>
        </p:txBody>
      </p:sp>
      <p:sp>
        <p:nvSpPr>
          <p:cNvPr id="153" name="object 153"/>
          <p:cNvSpPr txBox="1"/>
          <p:nvPr/>
        </p:nvSpPr>
        <p:spPr>
          <a:xfrm>
            <a:off x="1760815" y="6902755"/>
            <a:ext cx="994633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SELFTITLE_PK (JA_ID)</a:t>
            </a:r>
          </a:p>
        </p:txBody>
      </p:sp>
      <p:sp>
        <p:nvSpPr>
          <p:cNvPr id="154" name="object 154"/>
          <p:cNvSpPr txBox="1"/>
          <p:nvPr/>
        </p:nvSpPr>
        <p:spPr>
          <a:xfrm>
            <a:off x="7600030" y="6894737"/>
            <a:ext cx="1009761" cy="1290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(13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(13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CHAR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55" name="object 155"/>
          <p:cNvSpPr txBox="1"/>
          <p:nvPr/>
        </p:nvSpPr>
        <p:spPr>
          <a:xfrm>
            <a:off x="9316498" y="6942859"/>
            <a:ext cx="1143786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SYS_C0013116 (SPEC_ID)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SYS_C0013116v1 ()</a:t>
            </a:r>
          </a:p>
        </p:txBody>
      </p:sp>
      <p:sp>
        <p:nvSpPr>
          <p:cNvPr id="156" name="object 156"/>
          <p:cNvSpPr txBox="1"/>
          <p:nvPr/>
        </p:nvSpPr>
        <p:spPr>
          <a:xfrm>
            <a:off x="11233491" y="6958900"/>
            <a:ext cx="17732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157" name="object 157"/>
          <p:cNvSpPr txBox="1"/>
          <p:nvPr/>
        </p:nvSpPr>
        <p:spPr>
          <a:xfrm>
            <a:off x="11345784" y="6958900"/>
            <a:ext cx="453818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LIC_ID</a:t>
            </a:r>
          </a:p>
        </p:txBody>
      </p:sp>
      <p:sp>
        <p:nvSpPr>
          <p:cNvPr id="158" name="object 158"/>
          <p:cNvSpPr txBox="1"/>
          <p:nvPr/>
        </p:nvSpPr>
        <p:spPr>
          <a:xfrm>
            <a:off x="12043605" y="6958900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59" name="object 159"/>
          <p:cNvSpPr txBox="1"/>
          <p:nvPr/>
        </p:nvSpPr>
        <p:spPr>
          <a:xfrm>
            <a:off x="6621476" y="7015050"/>
            <a:ext cx="854533" cy="448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SPEC_PHONENUM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SPEC_EMAIL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SPEC_SNS</a:t>
            </a:r>
          </a:p>
        </p:txBody>
      </p:sp>
      <p:sp>
        <p:nvSpPr>
          <p:cNvPr id="160" name="object 160"/>
          <p:cNvSpPr txBox="1"/>
          <p:nvPr/>
        </p:nvSpPr>
        <p:spPr>
          <a:xfrm>
            <a:off x="13471325" y="7007028"/>
            <a:ext cx="614063" cy="448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EDU_SDATE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EDU_EDATE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EDU_STORY</a:t>
            </a:r>
          </a:p>
        </p:txBody>
      </p:sp>
      <p:sp>
        <p:nvSpPr>
          <p:cNvPr id="161" name="object 161"/>
          <p:cNvSpPr txBox="1"/>
          <p:nvPr/>
        </p:nvSpPr>
        <p:spPr>
          <a:xfrm>
            <a:off x="1760815" y="7071193"/>
            <a:ext cx="116943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SYS_C0013133 (EMEM_ID)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11233491" y="7079214"/>
            <a:ext cx="17282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63" name="object 163"/>
          <p:cNvSpPr txBox="1"/>
          <p:nvPr/>
        </p:nvSpPr>
        <p:spPr>
          <a:xfrm>
            <a:off x="11425993" y="7079214"/>
            <a:ext cx="524952" cy="448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LIC_NAME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LIC_PUB</a:t>
            </a:r>
          </a:p>
        </p:txBody>
      </p:sp>
      <p:sp>
        <p:nvSpPr>
          <p:cNvPr id="164" name="object 164"/>
          <p:cNvSpPr txBox="1"/>
          <p:nvPr/>
        </p:nvSpPr>
        <p:spPr>
          <a:xfrm>
            <a:off x="12043605" y="7079214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65" name="object 165"/>
          <p:cNvSpPr txBox="1"/>
          <p:nvPr/>
        </p:nvSpPr>
        <p:spPr>
          <a:xfrm>
            <a:off x="12043605" y="7199528"/>
            <a:ext cx="958475" cy="448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66" name="object 166"/>
          <p:cNvSpPr txBox="1"/>
          <p:nvPr/>
        </p:nvSpPr>
        <p:spPr>
          <a:xfrm>
            <a:off x="6621476" y="7375993"/>
            <a:ext cx="55616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SPEC_ADD</a:t>
            </a:r>
          </a:p>
        </p:txBody>
      </p:sp>
      <p:sp>
        <p:nvSpPr>
          <p:cNvPr id="167" name="object 167"/>
          <p:cNvSpPr txBox="1"/>
          <p:nvPr/>
        </p:nvSpPr>
        <p:spPr>
          <a:xfrm>
            <a:off x="9733584" y="7392029"/>
            <a:ext cx="934981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1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SCOTT.EXPERIENCE</a:t>
            </a:r>
          </a:p>
        </p:txBody>
      </p:sp>
      <p:sp>
        <p:nvSpPr>
          <p:cNvPr id="168" name="object 168"/>
          <p:cNvSpPr txBox="1"/>
          <p:nvPr/>
        </p:nvSpPr>
        <p:spPr>
          <a:xfrm>
            <a:off x="13415176" y="7416091"/>
            <a:ext cx="1143784" cy="3758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EDUCATION_PK (EDU_ID)</a:t>
            </a:r>
          </a:p>
          <a:p>
            <a:pPr marL="0" marR="0">
              <a:lnSpc>
                <a:spcPts val="658"/>
              </a:lnSpc>
              <a:spcBef>
                <a:spcPts val="618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SYS_C0013130 (SPEC_ID)</a:t>
            </a:r>
          </a:p>
        </p:txBody>
      </p:sp>
      <p:sp>
        <p:nvSpPr>
          <p:cNvPr id="169" name="object 169"/>
          <p:cNvSpPr txBox="1"/>
          <p:nvPr/>
        </p:nvSpPr>
        <p:spPr>
          <a:xfrm>
            <a:off x="11425994" y="7440157"/>
            <a:ext cx="57845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LIC_GRADE</a:t>
            </a:r>
          </a:p>
        </p:txBody>
      </p:sp>
      <p:sp>
        <p:nvSpPr>
          <p:cNvPr id="170" name="object 170"/>
          <p:cNvSpPr txBox="1"/>
          <p:nvPr/>
        </p:nvSpPr>
        <p:spPr>
          <a:xfrm>
            <a:off x="6621476" y="7496308"/>
            <a:ext cx="805457" cy="688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SPEC_HSPERIOD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SPEC_HEPERIOD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SPEC_HNAME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SPEC_HKIND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SPEC_VET</a:t>
            </a:r>
          </a:p>
        </p:txBody>
      </p:sp>
      <p:sp>
        <p:nvSpPr>
          <p:cNvPr id="171" name="object 171"/>
          <p:cNvSpPr txBox="1"/>
          <p:nvPr/>
        </p:nvSpPr>
        <p:spPr>
          <a:xfrm>
            <a:off x="9220247" y="7544426"/>
            <a:ext cx="17732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172" name="object 172"/>
          <p:cNvSpPr txBox="1"/>
          <p:nvPr/>
        </p:nvSpPr>
        <p:spPr>
          <a:xfrm>
            <a:off x="9332540" y="7544426"/>
            <a:ext cx="489352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EXP_ID</a:t>
            </a:r>
          </a:p>
        </p:txBody>
      </p:sp>
      <p:sp>
        <p:nvSpPr>
          <p:cNvPr id="173" name="object 173"/>
          <p:cNvSpPr txBox="1"/>
          <p:nvPr/>
        </p:nvSpPr>
        <p:spPr>
          <a:xfrm>
            <a:off x="10046403" y="7544426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74" name="object 174"/>
          <p:cNvSpPr txBox="1"/>
          <p:nvPr/>
        </p:nvSpPr>
        <p:spPr>
          <a:xfrm>
            <a:off x="4744587" y="7584530"/>
            <a:ext cx="752185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SCOTT.INQUIRY</a:t>
            </a:r>
          </a:p>
        </p:txBody>
      </p:sp>
      <p:sp>
        <p:nvSpPr>
          <p:cNvPr id="175" name="object 175"/>
          <p:cNvSpPr txBox="1"/>
          <p:nvPr/>
        </p:nvSpPr>
        <p:spPr>
          <a:xfrm>
            <a:off x="11369847" y="7608592"/>
            <a:ext cx="94364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LICENSE_PK (LIC_ID)</a:t>
            </a:r>
          </a:p>
        </p:txBody>
      </p:sp>
      <p:sp>
        <p:nvSpPr>
          <p:cNvPr id="176" name="object 176"/>
          <p:cNvSpPr txBox="1"/>
          <p:nvPr/>
        </p:nvSpPr>
        <p:spPr>
          <a:xfrm>
            <a:off x="9220247" y="7664740"/>
            <a:ext cx="17282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77" name="object 177"/>
          <p:cNvSpPr txBox="1"/>
          <p:nvPr/>
        </p:nvSpPr>
        <p:spPr>
          <a:xfrm>
            <a:off x="9412749" y="7664740"/>
            <a:ext cx="46705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178" name="object 178"/>
          <p:cNvSpPr txBox="1"/>
          <p:nvPr/>
        </p:nvSpPr>
        <p:spPr>
          <a:xfrm>
            <a:off x="10046403" y="7664740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79" name="object 179"/>
          <p:cNvSpPr txBox="1"/>
          <p:nvPr/>
        </p:nvSpPr>
        <p:spPr>
          <a:xfrm>
            <a:off x="4062811" y="7736927"/>
            <a:ext cx="17732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180" name="object 180"/>
          <p:cNvSpPr txBox="1"/>
          <p:nvPr/>
        </p:nvSpPr>
        <p:spPr>
          <a:xfrm>
            <a:off x="4175104" y="7736927"/>
            <a:ext cx="471385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INQ_ID</a:t>
            </a:r>
          </a:p>
        </p:txBody>
      </p:sp>
      <p:sp>
        <p:nvSpPr>
          <p:cNvPr id="181" name="object 181"/>
          <p:cNvSpPr txBox="1"/>
          <p:nvPr/>
        </p:nvSpPr>
        <p:spPr>
          <a:xfrm>
            <a:off x="4993240" y="7736927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82" name="object 182"/>
          <p:cNvSpPr txBox="1"/>
          <p:nvPr/>
        </p:nvSpPr>
        <p:spPr>
          <a:xfrm>
            <a:off x="2266132" y="7785053"/>
            <a:ext cx="69908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SCOTT.SCRAP</a:t>
            </a:r>
          </a:p>
        </p:txBody>
      </p:sp>
      <p:sp>
        <p:nvSpPr>
          <p:cNvPr id="183" name="object 183"/>
          <p:cNvSpPr txBox="1"/>
          <p:nvPr/>
        </p:nvSpPr>
        <p:spPr>
          <a:xfrm>
            <a:off x="9412749" y="7785055"/>
            <a:ext cx="56064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EXP_NAME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EXP_PUB</a:t>
            </a:r>
          </a:p>
        </p:txBody>
      </p:sp>
      <p:sp>
        <p:nvSpPr>
          <p:cNvPr id="184" name="object 184"/>
          <p:cNvSpPr txBox="1"/>
          <p:nvPr/>
        </p:nvSpPr>
        <p:spPr>
          <a:xfrm>
            <a:off x="10046403" y="7785055"/>
            <a:ext cx="1009761" cy="688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85" name="object 185"/>
          <p:cNvSpPr txBox="1"/>
          <p:nvPr/>
        </p:nvSpPr>
        <p:spPr>
          <a:xfrm>
            <a:off x="11369847" y="7777032"/>
            <a:ext cx="114378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SYS_C0013118 (SPEC_ID)</a:t>
            </a:r>
          </a:p>
        </p:txBody>
      </p:sp>
      <p:sp>
        <p:nvSpPr>
          <p:cNvPr id="186" name="object 186"/>
          <p:cNvSpPr txBox="1"/>
          <p:nvPr/>
        </p:nvSpPr>
        <p:spPr>
          <a:xfrm>
            <a:off x="4062811" y="7857242"/>
            <a:ext cx="17282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87" name="object 187"/>
          <p:cNvSpPr txBox="1"/>
          <p:nvPr/>
        </p:nvSpPr>
        <p:spPr>
          <a:xfrm>
            <a:off x="4255314" y="7857242"/>
            <a:ext cx="489111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EMEM_ID</a:t>
            </a:r>
          </a:p>
        </p:txBody>
      </p:sp>
      <p:sp>
        <p:nvSpPr>
          <p:cNvPr id="188" name="object 188"/>
          <p:cNvSpPr txBox="1"/>
          <p:nvPr/>
        </p:nvSpPr>
        <p:spPr>
          <a:xfrm>
            <a:off x="4993240" y="7857242"/>
            <a:ext cx="1061047" cy="568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(3000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DATE</a:t>
            </a:r>
          </a:p>
        </p:txBody>
      </p:sp>
      <p:sp>
        <p:nvSpPr>
          <p:cNvPr id="189" name="object 189"/>
          <p:cNvSpPr txBox="1"/>
          <p:nvPr/>
        </p:nvSpPr>
        <p:spPr>
          <a:xfrm>
            <a:off x="1648522" y="7937449"/>
            <a:ext cx="17732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190" name="object 190"/>
          <p:cNvSpPr txBox="1"/>
          <p:nvPr/>
        </p:nvSpPr>
        <p:spPr>
          <a:xfrm>
            <a:off x="1760815" y="7937449"/>
            <a:ext cx="605174" cy="327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SCRAP_ID</a:t>
            </a:r>
          </a:p>
          <a:p>
            <a:pPr marL="80209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EMEM_ID</a:t>
            </a:r>
          </a:p>
        </p:txBody>
      </p:sp>
      <p:sp>
        <p:nvSpPr>
          <p:cNvPr id="191" name="object 191"/>
          <p:cNvSpPr txBox="1"/>
          <p:nvPr/>
        </p:nvSpPr>
        <p:spPr>
          <a:xfrm>
            <a:off x="2506762" y="7937449"/>
            <a:ext cx="59168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92" name="object 192"/>
          <p:cNvSpPr txBox="1"/>
          <p:nvPr/>
        </p:nvSpPr>
        <p:spPr>
          <a:xfrm>
            <a:off x="4175104" y="7977556"/>
            <a:ext cx="778802" cy="688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INQ_TITLE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INQ_CONTENT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INQ_DATE</a:t>
            </a:r>
          </a:p>
          <a:p>
            <a:pPr marL="80209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INQ_STATE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INQ_COUNT</a:t>
            </a:r>
          </a:p>
        </p:txBody>
      </p:sp>
      <p:sp>
        <p:nvSpPr>
          <p:cNvPr id="193" name="object 193"/>
          <p:cNvSpPr txBox="1"/>
          <p:nvPr/>
        </p:nvSpPr>
        <p:spPr>
          <a:xfrm>
            <a:off x="9412749" y="8025682"/>
            <a:ext cx="605241" cy="448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EXP_SDATE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EXP_EDATE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EXP_STORY</a:t>
            </a:r>
          </a:p>
        </p:txBody>
      </p:sp>
      <p:sp>
        <p:nvSpPr>
          <p:cNvPr id="194" name="object 194"/>
          <p:cNvSpPr txBox="1"/>
          <p:nvPr/>
        </p:nvSpPr>
        <p:spPr>
          <a:xfrm>
            <a:off x="1648522" y="8057763"/>
            <a:ext cx="17282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95" name="object 195"/>
          <p:cNvSpPr txBox="1"/>
          <p:nvPr/>
        </p:nvSpPr>
        <p:spPr>
          <a:xfrm>
            <a:off x="2506762" y="8057763"/>
            <a:ext cx="958475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96" name="object 196"/>
          <p:cNvSpPr txBox="1"/>
          <p:nvPr/>
        </p:nvSpPr>
        <p:spPr>
          <a:xfrm>
            <a:off x="6621476" y="8097878"/>
            <a:ext cx="556233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SPEC_OBS</a:t>
            </a:r>
          </a:p>
        </p:txBody>
      </p:sp>
      <p:sp>
        <p:nvSpPr>
          <p:cNvPr id="197" name="object 197"/>
          <p:cNvSpPr txBox="1"/>
          <p:nvPr/>
        </p:nvSpPr>
        <p:spPr>
          <a:xfrm>
            <a:off x="7600030" y="8097878"/>
            <a:ext cx="70317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CHAR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98" name="object 198"/>
          <p:cNvSpPr txBox="1"/>
          <p:nvPr/>
        </p:nvSpPr>
        <p:spPr>
          <a:xfrm>
            <a:off x="1760815" y="8178077"/>
            <a:ext cx="712013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JOBOPEN_ID</a:t>
            </a:r>
          </a:p>
        </p:txBody>
      </p:sp>
      <p:sp>
        <p:nvSpPr>
          <p:cNvPr id="199" name="object 199"/>
          <p:cNvSpPr txBox="1"/>
          <p:nvPr/>
        </p:nvSpPr>
        <p:spPr>
          <a:xfrm>
            <a:off x="6621476" y="8218192"/>
            <a:ext cx="943873" cy="327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SPEC_OBSCONTENT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SPEC_MIL</a:t>
            </a:r>
          </a:p>
        </p:txBody>
      </p:sp>
      <p:sp>
        <p:nvSpPr>
          <p:cNvPr id="200" name="object 200"/>
          <p:cNvSpPr txBox="1"/>
          <p:nvPr/>
        </p:nvSpPr>
        <p:spPr>
          <a:xfrm>
            <a:off x="7600030" y="8218192"/>
            <a:ext cx="958475" cy="327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CHAR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201" name="object 201"/>
          <p:cNvSpPr txBox="1"/>
          <p:nvPr/>
        </p:nvSpPr>
        <p:spPr>
          <a:xfrm>
            <a:off x="1784878" y="8346515"/>
            <a:ext cx="104010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SCRAP_PK (SCRAP_ID)</a:t>
            </a:r>
          </a:p>
        </p:txBody>
      </p:sp>
      <p:sp>
        <p:nvSpPr>
          <p:cNvPr id="202" name="object 202"/>
          <p:cNvSpPr txBox="1"/>
          <p:nvPr/>
        </p:nvSpPr>
        <p:spPr>
          <a:xfrm>
            <a:off x="4993240" y="8338498"/>
            <a:ext cx="958475" cy="327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9356603" y="8434745"/>
            <a:ext cx="1184096" cy="3758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EXPERIENCE_PK (EXP_ID)</a:t>
            </a:r>
          </a:p>
          <a:p>
            <a:pPr marL="0" marR="0">
              <a:lnSpc>
                <a:spcPts val="658"/>
              </a:lnSpc>
              <a:spcBef>
                <a:spcPts val="618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SYS_C0013128 (SPEC_ID)</a:t>
            </a:r>
          </a:p>
        </p:txBody>
      </p:sp>
      <p:sp>
        <p:nvSpPr>
          <p:cNvPr id="204" name="object 204"/>
          <p:cNvSpPr txBox="1"/>
          <p:nvPr/>
        </p:nvSpPr>
        <p:spPr>
          <a:xfrm>
            <a:off x="6621476" y="8458821"/>
            <a:ext cx="881576" cy="568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SPEC_MILSPERIOD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SPEC_MILEPERIOD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SPEC_MILDIS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SPEC_RANK</a:t>
            </a:r>
          </a:p>
        </p:txBody>
      </p:sp>
      <p:sp>
        <p:nvSpPr>
          <p:cNvPr id="205" name="object 205"/>
          <p:cNvSpPr txBox="1"/>
          <p:nvPr/>
        </p:nvSpPr>
        <p:spPr>
          <a:xfrm>
            <a:off x="7600030" y="8458821"/>
            <a:ext cx="958475" cy="568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206" name="object 206"/>
          <p:cNvSpPr txBox="1"/>
          <p:nvPr/>
        </p:nvSpPr>
        <p:spPr>
          <a:xfrm>
            <a:off x="1784878" y="8514953"/>
            <a:ext cx="1169429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SYS_C0013302 (EMEM_ID)</a:t>
            </a:r>
          </a:p>
        </p:txBody>
      </p:sp>
      <p:sp>
        <p:nvSpPr>
          <p:cNvPr id="207" name="object 207"/>
          <p:cNvSpPr txBox="1"/>
          <p:nvPr/>
        </p:nvSpPr>
        <p:spPr>
          <a:xfrm>
            <a:off x="4199167" y="8627247"/>
            <a:ext cx="952939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INQUIRY_PK (INQ_ID)</a:t>
            </a:r>
          </a:p>
        </p:txBody>
      </p:sp>
      <p:sp>
        <p:nvSpPr>
          <p:cNvPr id="208" name="object 208"/>
          <p:cNvSpPr txBox="1"/>
          <p:nvPr/>
        </p:nvSpPr>
        <p:spPr>
          <a:xfrm>
            <a:off x="4199167" y="8795686"/>
            <a:ext cx="1169429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SYS_C0013168 (EMEM_ID)</a:t>
            </a:r>
          </a:p>
        </p:txBody>
      </p:sp>
      <p:sp>
        <p:nvSpPr>
          <p:cNvPr id="209" name="object 209"/>
          <p:cNvSpPr txBox="1"/>
          <p:nvPr/>
        </p:nvSpPr>
        <p:spPr>
          <a:xfrm>
            <a:off x="6565332" y="8988187"/>
            <a:ext cx="912765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SPEC_PK (SPEC_ID)</a:t>
            </a:r>
          </a:p>
        </p:txBody>
      </p:sp>
      <p:sp>
        <p:nvSpPr>
          <p:cNvPr id="210" name="object 210"/>
          <p:cNvSpPr txBox="1"/>
          <p:nvPr/>
        </p:nvSpPr>
        <p:spPr>
          <a:xfrm>
            <a:off x="6565332" y="9156627"/>
            <a:ext cx="1169429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SYS_C0013112 (EMEM_ID)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2655994" y="0"/>
            <a:ext cx="3606355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36286" y="4567735"/>
            <a:ext cx="2371039" cy="2486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76"/>
              </a:lnSpc>
              <a:spcBef>
                <a:spcPts val="0"/>
              </a:spcBef>
              <a:spcAft>
                <a:spcPts val="0"/>
              </a:spcAft>
            </a:pPr>
            <a:r>
              <a:rPr sz="7200" dirty="0">
                <a:solidFill>
                  <a:srgbClr val="DCDCDD"/>
                </a:solidFill>
                <a:latin typeface="VTQBPC+Montserrat-Bold"/>
                <a:cs typeface="VTQBPC+Montserrat-Bold"/>
              </a:rPr>
              <a:t>01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03933" y="4598733"/>
            <a:ext cx="6509351" cy="2490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76"/>
              </a:lnSpc>
              <a:spcBef>
                <a:spcPts val="0"/>
              </a:spcBef>
              <a:spcAft>
                <a:spcPts val="0"/>
              </a:spcAft>
            </a:pPr>
            <a:r>
              <a:rPr sz="7200" dirty="0">
                <a:solidFill>
                  <a:srgbClr val="DCDCDD"/>
                </a:solidFill>
                <a:latin typeface="VTQBPC+Montserrat-Bold"/>
                <a:cs typeface="VTQBPC+Montserrat-Bold"/>
              </a:rPr>
              <a:t>02</a:t>
            </a:r>
            <a:r>
              <a:rPr sz="7200" spc="20107" dirty="0">
                <a:solidFill>
                  <a:srgbClr val="DCDCDD"/>
                </a:solidFill>
                <a:latin typeface="VTQBPC+Montserrat-Bold"/>
                <a:cs typeface="VTQBPC+Montserrat-Bold"/>
              </a:rPr>
              <a:t> </a:t>
            </a:r>
            <a:r>
              <a:rPr sz="7200" dirty="0">
                <a:solidFill>
                  <a:srgbClr val="FFFFFF"/>
                </a:solidFill>
                <a:latin typeface="VTQBPC+Montserrat-Bold"/>
                <a:cs typeface="VTQBPC+Montserrat-Bold"/>
              </a:rPr>
              <a:t>03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69937" y="6178522"/>
            <a:ext cx="2027427" cy="889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DCDCDD"/>
                </a:solidFill>
                <a:latin typeface="GOMILI+YDIYGO360"/>
                <a:cs typeface="GOMILI+YDIYGO360"/>
              </a:rPr>
              <a:t>서비스소개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76394" y="6306144"/>
            <a:ext cx="2334514" cy="889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DCDCDD"/>
                </a:solidFill>
                <a:latin typeface="GOMILI+YDIYGO360"/>
                <a:cs typeface="GOMILI+YDIYGO360"/>
              </a:rPr>
              <a:t>프로젝트개요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511302" y="6295470"/>
            <a:ext cx="2384705" cy="889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FFFFFF"/>
                </a:solidFill>
                <a:latin typeface="GOMILI+YDIYGO360"/>
                <a:cs typeface="GOMILI+YDIYGO360"/>
              </a:rPr>
              <a:t>UI·기술상세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55000" y="67438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기획의도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82281" y="68013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841319" y="6851628"/>
            <a:ext cx="178308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EAURL+YDIYGO340"/>
                <a:cs typeface="CEAURL+YDIYGO340"/>
              </a:rPr>
              <a:t>사용자서비스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931050" y="6871445"/>
            <a:ext cx="1560322" cy="287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DCDCDD"/>
                </a:solidFill>
                <a:latin typeface="KPDFFP+YDIYGO320"/>
                <a:cs typeface="KPDFFP+YDIYGO320"/>
              </a:rPr>
              <a:t>Flow-Cha</a:t>
            </a:r>
            <a:r>
              <a:rPr lang="en-US" sz="2000">
                <a:solidFill>
                  <a:srgbClr val="DCDCDD"/>
                </a:solidFill>
                <a:latin typeface="KPDFFP+YDIYGO320"/>
                <a:cs typeface="KPDFFP+YDIYGO320"/>
              </a:rPr>
              <a:t>r</a:t>
            </a:r>
            <a:r>
              <a:rPr sz="2000">
                <a:solidFill>
                  <a:srgbClr val="DCDCDD"/>
                </a:solidFill>
                <a:latin typeface="KPDFFP+YDIYGO320"/>
                <a:cs typeface="KPDFFP+YDIYGO320"/>
              </a:rPr>
              <a:t>t</a:t>
            </a:r>
            <a:endParaRPr sz="2000" dirty="0">
              <a:solidFill>
                <a:srgbClr val="DCDCDD"/>
              </a:solidFill>
              <a:latin typeface="KPDFFP+YDIYGO320"/>
              <a:cs typeface="KPDFFP+YDIYGO3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58333" y="6928950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668601" y="6914620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155000" y="71629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개발환경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982281" y="72204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931050" y="7290545"/>
            <a:ext cx="233934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데이터베이스 구성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3863497" y="7282107"/>
            <a:ext cx="1437233" cy="1433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9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FFFFFF"/>
                </a:solidFill>
                <a:latin typeface="KPDFFP+YDIYGO320"/>
                <a:cs typeface="KPDFFP+YDIYGO320"/>
              </a:rPr>
              <a:t>- 메인페이지</a:t>
            </a:r>
          </a:p>
          <a:p>
            <a:pPr marL="0" marR="0">
              <a:lnSpc>
                <a:spcPts val="1793"/>
              </a:lnSpc>
              <a:spcBef>
                <a:spcPts val="505"/>
              </a:spcBef>
              <a:spcAft>
                <a:spcPts val="0"/>
              </a:spcAft>
            </a:pPr>
            <a:r>
              <a:rPr sz="1600" dirty="0">
                <a:solidFill>
                  <a:srgbClr val="FFFFFF"/>
                </a:solidFill>
                <a:latin typeface="KPDFFP+YDIYGO320"/>
                <a:cs typeface="KPDFFP+YDIYGO320"/>
              </a:rPr>
              <a:t>- 자기소개서</a:t>
            </a:r>
          </a:p>
          <a:p>
            <a:pPr marL="0" marR="0">
              <a:lnSpc>
                <a:spcPts val="1793"/>
              </a:lnSpc>
              <a:spcBef>
                <a:spcPts val="505"/>
              </a:spcBef>
              <a:spcAft>
                <a:spcPts val="0"/>
              </a:spcAft>
            </a:pPr>
            <a:r>
              <a:rPr sz="1600" dirty="0">
                <a:solidFill>
                  <a:srgbClr val="FFFFFF"/>
                </a:solidFill>
                <a:latin typeface="KPDFFP+YDIYGO320"/>
                <a:cs typeface="KPDFFP+YDIYGO320"/>
              </a:rPr>
              <a:t>- 채용공고</a:t>
            </a:r>
          </a:p>
          <a:p>
            <a:pPr marL="0" marR="0">
              <a:lnSpc>
                <a:spcPts val="1793"/>
              </a:lnSpc>
              <a:spcBef>
                <a:spcPts val="705"/>
              </a:spcBef>
              <a:spcAft>
                <a:spcPts val="0"/>
              </a:spcAft>
            </a:pPr>
            <a:r>
              <a:rPr sz="1600" dirty="0">
                <a:solidFill>
                  <a:srgbClr val="FFFFFF"/>
                </a:solidFill>
                <a:latin typeface="KPDFFP+YDIYGO320"/>
                <a:cs typeface="KPDFFP+YDIYGO320"/>
              </a:rPr>
              <a:t>- 이력서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758333" y="7348050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155000" y="75820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조직계획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982281" y="76395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931050" y="7709645"/>
            <a:ext cx="163830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테이블 명세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758333" y="7767150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155000" y="80011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작업일정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982281" y="80586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3841319" y="8566128"/>
            <a:ext cx="178308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EAURL+YDIYGO340"/>
                <a:cs typeface="CEAURL+YDIYGO340"/>
              </a:rPr>
              <a:t>관리자서비스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3668601" y="8629120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3863497" y="8996607"/>
            <a:ext cx="1624176" cy="5325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9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FFFFFF"/>
                </a:solidFill>
                <a:latin typeface="KPDFFP+YDIYGO320"/>
                <a:cs typeface="KPDFFP+YDIYGO320"/>
              </a:rPr>
              <a:t>- 채용공고관리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62350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33435" y="6823791"/>
            <a:ext cx="4583649" cy="1743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02"/>
              </a:lnSpc>
              <a:spcBef>
                <a:spcPts val="0"/>
              </a:spcBef>
              <a:spcAft>
                <a:spcPts val="0"/>
              </a:spcAft>
            </a:pPr>
            <a:r>
              <a:rPr sz="5150" spc="-10" dirty="0">
                <a:solidFill>
                  <a:srgbClr val="FFFFFF"/>
                </a:solidFill>
                <a:latin typeface="CEAURL+YDIYGO340"/>
                <a:cs typeface="CEAURL+YDIYGO340"/>
              </a:rPr>
              <a:t>사용자서비스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8341514" y="0"/>
            <a:ext cx="8152827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838000" y="1655999"/>
            <a:ext cx="7345536" cy="8037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026494" y="701713"/>
            <a:ext cx="2932816" cy="127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8336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03 UI·기술상세</a:t>
            </a:r>
          </a:p>
          <a:p>
            <a:pPr marL="0" marR="0">
              <a:lnSpc>
                <a:spcPts val="3580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FFFFFF"/>
                </a:solidFill>
                <a:latin typeface="CEAURL+YDIYGO340"/>
                <a:cs typeface="CEAURL+YDIYGO340"/>
              </a:rPr>
              <a:t>사용자페이지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635204" y="1604938"/>
            <a:ext cx="2400300" cy="998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63"/>
              </a:lnSpc>
              <a:spcBef>
                <a:spcPts val="0"/>
              </a:spcBef>
              <a:spcAft>
                <a:spcPts val="0"/>
              </a:spcAft>
            </a:pPr>
            <a:r>
              <a:rPr sz="3000" spc="150" dirty="0">
                <a:solidFill>
                  <a:srgbClr val="FFFFFF"/>
                </a:solidFill>
                <a:latin typeface="KPDFFP+YDIYGO320"/>
                <a:cs typeface="KPDFFP+YDIYGO320"/>
              </a:rPr>
              <a:t>메인페이지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57180" y="2345289"/>
            <a:ext cx="1200149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93" dirty="0">
                <a:solidFill>
                  <a:srgbClr val="656464"/>
                </a:solidFill>
                <a:latin typeface="CEAURL+YDIYGO340"/>
                <a:cs typeface="CEAURL+YDIYGO340"/>
              </a:rPr>
              <a:t>Mapper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57180" y="5292628"/>
            <a:ext cx="2096947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85" dirty="0">
                <a:solidFill>
                  <a:srgbClr val="656464"/>
                </a:solidFill>
                <a:latin typeface="CEAURL+YDIYGO340"/>
                <a:cs typeface="CEAURL+YDIYGO340"/>
              </a:rPr>
              <a:t>HomeController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0"/>
            <a:ext cx="8538358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8896790" y="2800782"/>
            <a:ext cx="6506671" cy="6067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20470" y="5335077"/>
            <a:ext cx="776585" cy="431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026494" y="701713"/>
            <a:ext cx="2932816" cy="127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8336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03 UI·기술상세</a:t>
            </a:r>
          </a:p>
          <a:p>
            <a:pPr marL="0" marR="0">
              <a:lnSpc>
                <a:spcPts val="3580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808080"/>
                </a:solidFill>
                <a:latin typeface="CEAURL+YDIYGO340"/>
                <a:cs typeface="CEAURL+YDIYGO340"/>
              </a:rPr>
              <a:t>사용자페이지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635204" y="1604938"/>
            <a:ext cx="2400300" cy="998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63"/>
              </a:lnSpc>
              <a:spcBef>
                <a:spcPts val="0"/>
              </a:spcBef>
              <a:spcAft>
                <a:spcPts val="0"/>
              </a:spcAft>
            </a:pPr>
            <a:r>
              <a:rPr sz="3000" spc="150" dirty="0">
                <a:solidFill>
                  <a:srgbClr val="808080"/>
                </a:solidFill>
                <a:latin typeface="KPDFFP+YDIYGO320"/>
                <a:cs typeface="KPDFFP+YDIYGO320"/>
              </a:rPr>
              <a:t>메인페이지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71843" y="2220709"/>
            <a:ext cx="879983" cy="440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64" dirty="0">
                <a:solidFill>
                  <a:srgbClr val="808080"/>
                </a:solidFill>
                <a:latin typeface="CEAURL+YDIYGO340"/>
                <a:cs typeface="CEAURL+YDIYGO340"/>
              </a:rPr>
              <a:t>채용공고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71843" y="2462085"/>
            <a:ext cx="1040130" cy="440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64" dirty="0">
                <a:solidFill>
                  <a:srgbClr val="808080"/>
                </a:solidFill>
                <a:latin typeface="CEAURL+YDIYGO340"/>
                <a:cs typeface="CEAURL+YDIYGO340"/>
              </a:rPr>
              <a:t>상세페이지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122000" y="3533791"/>
            <a:ext cx="1766570" cy="6818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-77" dirty="0">
                <a:solidFill>
                  <a:srgbClr val="808080"/>
                </a:solidFill>
                <a:latin typeface="CEAURL+YDIYGO340"/>
                <a:cs typeface="CEAURL+YDIYGO340"/>
              </a:rPr>
              <a:t>기업명</a:t>
            </a:r>
            <a:r>
              <a:rPr sz="1300" spc="-233" dirty="0">
                <a:solidFill>
                  <a:srgbClr val="808080"/>
                </a:solidFill>
                <a:latin typeface="CEAURL+YDIYGO340"/>
                <a:cs typeface="CEAURL+YDIYGO340"/>
              </a:rPr>
              <a:t> </a:t>
            </a:r>
            <a:r>
              <a:rPr sz="1300" dirty="0">
                <a:solidFill>
                  <a:srgbClr val="808080"/>
                </a:solidFill>
                <a:latin typeface="CEAURL+YDIYGO340"/>
                <a:cs typeface="CEAURL+YDIYGO340"/>
              </a:rPr>
              <a:t>및</a:t>
            </a:r>
            <a:r>
              <a:rPr sz="1300" spc="-233" dirty="0">
                <a:solidFill>
                  <a:srgbClr val="808080"/>
                </a:solidFill>
                <a:latin typeface="CEAURL+YDIYGO340"/>
                <a:cs typeface="CEAURL+YDIYGO340"/>
              </a:rPr>
              <a:t> </a:t>
            </a:r>
            <a:r>
              <a:rPr sz="1300" spc="-98" dirty="0">
                <a:solidFill>
                  <a:srgbClr val="808080"/>
                </a:solidFill>
                <a:latin typeface="CEAURL+YDIYGO340"/>
                <a:cs typeface="CEAURL+YDIYGO340"/>
              </a:rPr>
              <a:t>자소서문항이</a:t>
            </a:r>
          </a:p>
          <a:p>
            <a:pPr marL="0" marR="0">
              <a:lnSpc>
                <a:spcPts val="1518"/>
              </a:lnSpc>
              <a:spcBef>
                <a:spcPts val="382"/>
              </a:spcBef>
              <a:spcAft>
                <a:spcPts val="0"/>
              </a:spcAft>
            </a:pPr>
            <a:r>
              <a:rPr sz="1300" spc="-64" dirty="0">
                <a:solidFill>
                  <a:srgbClr val="808080"/>
                </a:solidFill>
                <a:latin typeface="CEAURL+YDIYGO340"/>
                <a:cs typeface="CEAURL+YDIYGO340"/>
              </a:rPr>
              <a:t>자동입력돼요 </a:t>
            </a:r>
            <a:r>
              <a:rPr sz="1300" dirty="0">
                <a:solidFill>
                  <a:srgbClr val="808080"/>
                </a:solidFill>
                <a:latin typeface="CEAURL+YDIYGO340"/>
                <a:cs typeface="CEAURL+YDIYGO340"/>
              </a:rPr>
              <a:t>:</a:t>
            </a:r>
            <a:r>
              <a:rPr sz="1300" spc="-129" dirty="0">
                <a:solidFill>
                  <a:srgbClr val="808080"/>
                </a:solidFill>
                <a:latin typeface="CEAURL+YDIYGO340"/>
                <a:cs typeface="CEAURL+YDIYGO340"/>
              </a:rPr>
              <a:t> </a:t>
            </a:r>
            <a:r>
              <a:rPr sz="1300" dirty="0">
                <a:solidFill>
                  <a:srgbClr val="808080"/>
                </a:solidFill>
                <a:latin typeface="CEAURL+YDIYGO340"/>
                <a:cs typeface="CEAURL+YDIYGO340"/>
              </a:rPr>
              <a:t>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527966" y="5962792"/>
            <a:ext cx="1040130" cy="440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64" dirty="0">
                <a:solidFill>
                  <a:srgbClr val="808080"/>
                </a:solidFill>
                <a:latin typeface="CEAURL+YDIYGO340"/>
                <a:cs typeface="CEAURL+YDIYGO340"/>
              </a:rPr>
              <a:t>자기소개서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415203" y="6204168"/>
            <a:ext cx="1265326" cy="440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63" dirty="0">
                <a:solidFill>
                  <a:srgbClr val="808080"/>
                </a:solidFill>
                <a:latin typeface="CEAURL+YDIYGO340"/>
                <a:cs typeface="CEAURL+YDIYGO340"/>
              </a:rPr>
              <a:t>페이지로 이동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9972077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9864001" y="0"/>
            <a:ext cx="7030604" cy="10166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68830" y="701713"/>
            <a:ext cx="2002079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03 UI·기술상세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26494" y="977558"/>
            <a:ext cx="3085211" cy="1152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71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FFFFFF"/>
                </a:solidFill>
                <a:latin typeface="CEAURL+YDIYGO340"/>
                <a:cs typeface="CEAURL+YDIYGO340"/>
              </a:rPr>
              <a:t>사용자페이지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91165" y="1030391"/>
            <a:ext cx="879983" cy="681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64" dirty="0">
                <a:solidFill>
                  <a:srgbClr val="808080"/>
                </a:solidFill>
                <a:latin typeface="CEAURL+YDIYGO340"/>
                <a:cs typeface="CEAURL+YDIYGO340"/>
              </a:rPr>
              <a:t>채용공고</a:t>
            </a:r>
          </a:p>
          <a:p>
            <a:pPr marL="80073" marR="0">
              <a:lnSpc>
                <a:spcPts val="1518"/>
              </a:lnSpc>
              <a:spcBef>
                <a:spcPts val="382"/>
              </a:spcBef>
              <a:spcAft>
                <a:spcPts val="0"/>
              </a:spcAft>
            </a:pPr>
            <a:r>
              <a:rPr sz="1300" spc="64" dirty="0">
                <a:solidFill>
                  <a:srgbClr val="808080"/>
                </a:solidFill>
                <a:latin typeface="CEAURL+YDIYGO340"/>
                <a:cs typeface="CEAURL+YDIYGO340"/>
              </a:rPr>
              <a:t>페이지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004774" y="1604938"/>
            <a:ext cx="2030730" cy="998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63"/>
              </a:lnSpc>
              <a:spcBef>
                <a:spcPts val="0"/>
              </a:spcBef>
              <a:spcAft>
                <a:spcPts val="0"/>
              </a:spcAft>
            </a:pPr>
            <a:r>
              <a:rPr sz="3000" spc="150" dirty="0">
                <a:solidFill>
                  <a:srgbClr val="FFFFFF"/>
                </a:solidFill>
                <a:latin typeface="KPDFFP+YDIYGO320"/>
                <a:cs typeface="KPDFFP+YDIYGO320"/>
              </a:rPr>
              <a:t>채용공고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473908" y="2656535"/>
            <a:ext cx="819760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27" dirty="0">
                <a:solidFill>
                  <a:srgbClr val="FFFFFF"/>
                </a:solidFill>
                <a:latin typeface="CEAURL+YDIYGO340"/>
                <a:cs typeface="CEAURL+YDIYGO340"/>
              </a:rPr>
              <a:t>DAO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976160" y="5945349"/>
            <a:ext cx="1040130" cy="6818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64" dirty="0">
                <a:solidFill>
                  <a:srgbClr val="808080"/>
                </a:solidFill>
                <a:latin typeface="CEAURL+YDIYGO340"/>
                <a:cs typeface="CEAURL+YDIYGO340"/>
              </a:rPr>
              <a:t>내채용공고</a:t>
            </a:r>
          </a:p>
          <a:p>
            <a:pPr marL="160146" marR="0">
              <a:lnSpc>
                <a:spcPts val="1518"/>
              </a:lnSpc>
              <a:spcBef>
                <a:spcPts val="382"/>
              </a:spcBef>
              <a:spcAft>
                <a:spcPts val="0"/>
              </a:spcAft>
            </a:pPr>
            <a:r>
              <a:rPr sz="1300" spc="64" dirty="0">
                <a:solidFill>
                  <a:srgbClr val="808080"/>
                </a:solidFill>
                <a:latin typeface="CEAURL+YDIYGO340"/>
                <a:cs typeface="CEAURL+YDIYGO340"/>
              </a:rPr>
              <a:t>페이지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3299326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9864001" y="0"/>
            <a:ext cx="7030604" cy="10166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68830" y="701713"/>
            <a:ext cx="2002079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03 UI·기술상세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26494" y="977558"/>
            <a:ext cx="3085211" cy="1152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71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FFFFFF"/>
                </a:solidFill>
                <a:latin typeface="CEAURL+YDIYGO340"/>
                <a:cs typeface="CEAURL+YDIYGO340"/>
              </a:rPr>
              <a:t>사용자페이지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87458" y="1230137"/>
            <a:ext cx="1734111" cy="5080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500" spc="-75" dirty="0">
                <a:solidFill>
                  <a:srgbClr val="808080"/>
                </a:solidFill>
                <a:latin typeface="CEAURL+YDIYGO340"/>
                <a:cs typeface="CEAURL+YDIYGO340"/>
              </a:rPr>
              <a:t>즐겨찾기 </a:t>
            </a:r>
            <a:r>
              <a:rPr sz="1500" dirty="0">
                <a:solidFill>
                  <a:srgbClr val="808080"/>
                </a:solidFill>
                <a:latin typeface="CEAURL+YDIYGO340"/>
                <a:cs typeface="CEAURL+YDIYGO340"/>
              </a:rPr>
              <a:t>된</a:t>
            </a:r>
            <a:r>
              <a:rPr sz="1500" spc="-151" dirty="0">
                <a:solidFill>
                  <a:srgbClr val="808080"/>
                </a:solidFill>
                <a:latin typeface="CEAURL+YDIYGO340"/>
                <a:cs typeface="CEAURL+YDIYGO340"/>
              </a:rPr>
              <a:t> </a:t>
            </a:r>
            <a:r>
              <a:rPr sz="1500" spc="-75" dirty="0">
                <a:solidFill>
                  <a:srgbClr val="808080"/>
                </a:solidFill>
                <a:latin typeface="CEAURL+YDIYGO340"/>
                <a:cs typeface="CEAURL+YDIYGO340"/>
              </a:rPr>
              <a:t>공고는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87458" y="1508390"/>
            <a:ext cx="2051952" cy="5080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808080"/>
                </a:solidFill>
                <a:latin typeface="CEAURL+YDIYGO340"/>
                <a:cs typeface="CEAURL+YDIYGO340"/>
              </a:rPr>
              <a:t>★</a:t>
            </a:r>
            <a:r>
              <a:rPr sz="1500" spc="-272" dirty="0">
                <a:solidFill>
                  <a:srgbClr val="808080"/>
                </a:solidFill>
                <a:latin typeface="CEAURL+YDIYGO340"/>
                <a:cs typeface="CEAURL+YDIYGO340"/>
              </a:rPr>
              <a:t> </a:t>
            </a:r>
            <a:r>
              <a:rPr sz="1500" spc="-109" dirty="0">
                <a:solidFill>
                  <a:srgbClr val="808080"/>
                </a:solidFill>
                <a:latin typeface="CEAURL+YDIYGO340"/>
                <a:cs typeface="CEAURL+YDIYGO340"/>
              </a:rPr>
              <a:t>노란색으로</a:t>
            </a:r>
            <a:r>
              <a:rPr sz="1500" spc="-272" dirty="0">
                <a:solidFill>
                  <a:srgbClr val="808080"/>
                </a:solidFill>
                <a:latin typeface="CEAURL+YDIYGO340"/>
                <a:cs typeface="CEAURL+YDIYGO340"/>
              </a:rPr>
              <a:t> </a:t>
            </a:r>
            <a:r>
              <a:rPr sz="1500" spc="-101" dirty="0">
                <a:solidFill>
                  <a:srgbClr val="808080"/>
                </a:solidFill>
                <a:latin typeface="CEAURL+YDIYGO340"/>
                <a:cs typeface="CEAURL+YDIYGO340"/>
              </a:rPr>
              <a:t>표시돼요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635204" y="1604938"/>
            <a:ext cx="2400300" cy="998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63"/>
              </a:lnSpc>
              <a:spcBef>
                <a:spcPts val="0"/>
              </a:spcBef>
              <a:spcAft>
                <a:spcPts val="0"/>
              </a:spcAft>
            </a:pPr>
            <a:r>
              <a:rPr sz="3000" spc="150" dirty="0">
                <a:solidFill>
                  <a:srgbClr val="FFFFFF"/>
                </a:solidFill>
                <a:latin typeface="KPDFFP+YDIYGO320"/>
                <a:cs typeface="KPDFFP+YDIYGO320"/>
              </a:rPr>
              <a:t>내채용공고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598000" y="3231124"/>
            <a:ext cx="819760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27" dirty="0">
                <a:solidFill>
                  <a:srgbClr val="FFFFFF"/>
                </a:solidFill>
                <a:latin typeface="CEAURL+YDIYGO340"/>
                <a:cs typeface="CEAURL+YDIYGO340"/>
              </a:rPr>
              <a:t>DAO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598000" y="6089310"/>
            <a:ext cx="1200149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93" dirty="0">
                <a:solidFill>
                  <a:srgbClr val="FFFFFF"/>
                </a:solidFill>
                <a:latin typeface="CEAURL+YDIYGO340"/>
                <a:cs typeface="CEAURL+YDIYGO340"/>
              </a:rPr>
              <a:t>Mapper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653132" y="7633960"/>
            <a:ext cx="1184833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89" dirty="0">
                <a:solidFill>
                  <a:srgbClr val="717071"/>
                </a:solidFill>
                <a:latin typeface="CEAURL+YDIYGO340"/>
                <a:cs typeface="CEAURL+YDIYGO340"/>
              </a:rPr>
              <a:t>DB 설계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087254" y="8087752"/>
            <a:ext cx="677431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SCOTT.JOBOPEN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178622" y="8121216"/>
            <a:ext cx="1123047" cy="301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2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SCOTT.EMEMBER</a:t>
            </a:r>
          </a:p>
          <a:p>
            <a:pPr marL="281103" marR="0">
              <a:lnSpc>
                <a:spcPts val="549"/>
              </a:lnSpc>
              <a:spcBef>
                <a:spcPts val="502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(50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119552" y="8107831"/>
            <a:ext cx="695962" cy="301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1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SCOTT.SCRAP</a:t>
            </a:r>
          </a:p>
          <a:p>
            <a:pPr marL="200789" marR="0">
              <a:lnSpc>
                <a:spcPts val="549"/>
              </a:lnSpc>
              <a:spcBef>
                <a:spcPts val="502"/>
              </a:spcBef>
              <a:spcAft>
                <a:spcPts val="0"/>
              </a:spcAft>
            </a:pPr>
            <a:r>
              <a:rPr sz="550" spc="-17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(5)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458124" y="8214917"/>
            <a:ext cx="149416" cy="2749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551825" y="8214917"/>
            <a:ext cx="130821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618754" y="8214917"/>
            <a:ext cx="528648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JOBOPEN_ID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448674" y="8214917"/>
            <a:ext cx="495172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7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(5)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676656" y="8248381"/>
            <a:ext cx="149416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770357" y="8248381"/>
            <a:ext cx="130821" cy="6764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837286" y="8248381"/>
            <a:ext cx="409580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EMEM_ID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604201" y="8234995"/>
            <a:ext cx="149416" cy="375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697901" y="8234995"/>
            <a:ext cx="130821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764831" y="8234995"/>
            <a:ext cx="439498" cy="2749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SCRAP_ID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EMEM_ID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618754" y="8315311"/>
            <a:ext cx="424573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ADMIN_ID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448674" y="8315311"/>
            <a:ext cx="842574" cy="576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(50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(400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1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(50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2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(200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3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DATE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837286" y="8348775"/>
            <a:ext cx="450587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EMEM_PW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459726" y="8348775"/>
            <a:ext cx="800234" cy="475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(20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(10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(13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(10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320341" y="8335389"/>
            <a:ext cx="800234" cy="2749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(50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7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(5)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551825" y="8415704"/>
            <a:ext cx="130826" cy="776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1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2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3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3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4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618755" y="8415704"/>
            <a:ext cx="800234" cy="776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1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JOBOPEN_PIMG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4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JOBOPEN_COMPANY</a:t>
            </a:r>
          </a:p>
          <a:p>
            <a:pPr marL="1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1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JOBOPEN_LINK</a:t>
            </a:r>
          </a:p>
          <a:p>
            <a:pPr marL="2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2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JOBOPEN_SDATE</a:t>
            </a:r>
          </a:p>
          <a:p>
            <a:pPr marL="3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2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JOBOPEN_EDATE</a:t>
            </a:r>
          </a:p>
          <a:p>
            <a:pPr marL="3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1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JOBOPEN_CIMG</a:t>
            </a:r>
          </a:p>
          <a:p>
            <a:pPr marL="4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2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JOBOPEN_COUNT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837286" y="8449168"/>
            <a:ext cx="591828" cy="375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2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EMEM_NAME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1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EMEM_PNUM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1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EMEM_BIRTHD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764831" y="8435783"/>
            <a:ext cx="528647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JOBOPEN_ID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717980" y="8576331"/>
            <a:ext cx="867895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1" dirty="0">
                <a:solidFill>
                  <a:srgbClr val="000000"/>
                </a:solidFill>
                <a:latin typeface="AEVPIL+ArialUnicodeMS"/>
                <a:cs typeface="AEVPIL+ArialUnicodeMS"/>
              </a:rPr>
              <a:t>SCRAP_PK</a:t>
            </a:r>
            <a:r>
              <a:rPr sz="550" dirty="0">
                <a:solidFill>
                  <a:srgbClr val="000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(SCRAP_ID)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717980" y="8716882"/>
            <a:ext cx="975805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SYS_C0013304</a:t>
            </a:r>
            <a:r>
              <a:rPr sz="550" dirty="0">
                <a:solidFill>
                  <a:srgbClr val="000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(EMEM_ID)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3790435" y="8750349"/>
            <a:ext cx="1325626" cy="315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85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2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EMEM_GENDER</a:t>
            </a:r>
            <a:r>
              <a:rPr sz="550" spc="617" dirty="0">
                <a:solidFill>
                  <a:srgbClr val="000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CHAR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</a:t>
            </a:r>
            <a:r>
              <a:rPr sz="5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49"/>
              </a:lnSpc>
              <a:spcBef>
                <a:spcPts val="607"/>
              </a:spcBef>
              <a:spcAft>
                <a:spcPts val="0"/>
              </a:spcAft>
            </a:pPr>
            <a:r>
              <a:rPr sz="550" spc="-12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EMEMBER_PK</a:t>
            </a:r>
            <a:r>
              <a:rPr sz="550" dirty="0">
                <a:solidFill>
                  <a:srgbClr val="000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(EMEM_ID)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5717980" y="8817274"/>
            <a:ext cx="1112809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SYS_C0013305</a:t>
            </a:r>
            <a:r>
              <a:rPr sz="550" dirty="0">
                <a:solidFill>
                  <a:srgbClr val="000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(JOBOPEN_ID)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448678" y="8817278"/>
            <a:ext cx="283340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DATE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448678" y="8917671"/>
            <a:ext cx="842571" cy="274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(400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7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(5)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7571903" y="9158611"/>
            <a:ext cx="1073402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2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JOBOPEN_PK</a:t>
            </a:r>
            <a:r>
              <a:rPr sz="550" dirty="0">
                <a:solidFill>
                  <a:srgbClr val="000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(JOBOPEN_ID)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60279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1"/>
          <p:cNvSpPr/>
          <p:nvPr/>
        </p:nvSpPr>
        <p:spPr>
          <a:xfrm>
            <a:off x="10871999" y="0"/>
            <a:ext cx="6022593" cy="10166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026494" y="701713"/>
            <a:ext cx="2932811" cy="127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2336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7AE18"/>
                </a:solidFill>
                <a:latin typeface="CEAURL+YDIYGO340"/>
                <a:cs typeface="CEAURL+YDIYGO340"/>
              </a:rPr>
              <a:t>03 UI·기술상세</a:t>
            </a:r>
          </a:p>
          <a:p>
            <a:pPr marL="0" marR="0">
              <a:lnSpc>
                <a:spcPts val="3580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FFFFFF"/>
                </a:solidFill>
                <a:latin typeface="CEAURL+YDIYGO340"/>
                <a:cs typeface="CEAURL+YDIYGO340"/>
              </a:rPr>
              <a:t>사용자페이지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1495" y="752709"/>
            <a:ext cx="719835" cy="681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64" dirty="0">
                <a:solidFill>
                  <a:srgbClr val="7F7F7F"/>
                </a:solidFill>
                <a:latin typeface="CEAURL+YDIYGO340"/>
                <a:cs typeface="CEAURL+YDIYGO340"/>
              </a:rPr>
              <a:t>이력서</a:t>
            </a:r>
          </a:p>
          <a:p>
            <a:pPr marL="0" marR="0">
              <a:lnSpc>
                <a:spcPts val="1518"/>
              </a:lnSpc>
              <a:spcBef>
                <a:spcPts val="382"/>
              </a:spcBef>
              <a:spcAft>
                <a:spcPts val="0"/>
              </a:spcAft>
            </a:pPr>
            <a:r>
              <a:rPr sz="1300" spc="64" dirty="0">
                <a:solidFill>
                  <a:srgbClr val="7F7F7F"/>
                </a:solidFill>
                <a:latin typeface="CEAURL+YDIYGO340"/>
                <a:cs typeface="CEAURL+YDIYGO340"/>
              </a:rPr>
              <a:t>페이지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374344" y="1604938"/>
            <a:ext cx="1661159" cy="998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63"/>
              </a:lnSpc>
              <a:spcBef>
                <a:spcPts val="0"/>
              </a:spcBef>
              <a:spcAft>
                <a:spcPts val="0"/>
              </a:spcAft>
            </a:pPr>
            <a:r>
              <a:rPr sz="3000" spc="150" dirty="0">
                <a:solidFill>
                  <a:srgbClr val="FFFFFF"/>
                </a:solidFill>
                <a:latin typeface="KPDFFP+YDIYGO320"/>
                <a:cs typeface="KPDFFP+YDIYGO320"/>
              </a:rPr>
              <a:t>이력서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622016" y="3587290"/>
            <a:ext cx="819760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27" dirty="0">
                <a:solidFill>
                  <a:srgbClr val="FFFFFF"/>
                </a:solidFill>
                <a:latin typeface="CEAURL+YDIYGO340"/>
                <a:cs typeface="CEAURL+YDIYGO340"/>
              </a:rPr>
              <a:t>DAO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60137" y="4932136"/>
            <a:ext cx="2036726" cy="786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500" spc="-121" dirty="0">
                <a:solidFill>
                  <a:srgbClr val="7F7F7F"/>
                </a:solidFill>
                <a:latin typeface="CEAURL+YDIYGO340"/>
                <a:cs typeface="CEAURL+YDIYGO340"/>
              </a:rPr>
              <a:t>자신의</a:t>
            </a:r>
            <a:r>
              <a:rPr sz="1500" spc="-360" dirty="0">
                <a:solidFill>
                  <a:srgbClr val="7F7F7F"/>
                </a:solidFill>
                <a:latin typeface="CEAURL+YDIYGO340"/>
                <a:cs typeface="CEAURL+YDIYGO340"/>
              </a:rPr>
              <a:t> </a:t>
            </a:r>
            <a:r>
              <a:rPr sz="1500" spc="-121" dirty="0">
                <a:solidFill>
                  <a:srgbClr val="7F7F7F"/>
                </a:solidFill>
                <a:latin typeface="CEAURL+YDIYGO340"/>
                <a:cs typeface="CEAURL+YDIYGO340"/>
              </a:rPr>
              <a:t>스펙을</a:t>
            </a:r>
            <a:r>
              <a:rPr sz="1500" spc="-360" dirty="0">
                <a:solidFill>
                  <a:srgbClr val="7F7F7F"/>
                </a:solidFill>
                <a:latin typeface="CEAURL+YDIYGO340"/>
                <a:cs typeface="CEAURL+YDIYGO340"/>
              </a:rPr>
              <a:t> </a:t>
            </a:r>
            <a:r>
              <a:rPr sz="1500" spc="-136" dirty="0">
                <a:solidFill>
                  <a:srgbClr val="7F7F7F"/>
                </a:solidFill>
                <a:latin typeface="CEAURL+YDIYGO340"/>
                <a:cs typeface="CEAURL+YDIYGO340"/>
              </a:rPr>
              <a:t>무한으로</a:t>
            </a:r>
          </a:p>
          <a:p>
            <a:pPr marL="0" marR="0">
              <a:lnSpc>
                <a:spcPts val="1750"/>
              </a:lnSpc>
              <a:spcBef>
                <a:spcPts val="390"/>
              </a:spcBef>
              <a:spcAft>
                <a:spcPts val="0"/>
              </a:spcAft>
            </a:pPr>
            <a:r>
              <a:rPr sz="1500" spc="-75" dirty="0">
                <a:solidFill>
                  <a:srgbClr val="7F7F7F"/>
                </a:solidFill>
                <a:latin typeface="CEAURL+YDIYGO340"/>
                <a:cs typeface="CEAURL+YDIYGO340"/>
              </a:rPr>
              <a:t>작성할 </a:t>
            </a:r>
            <a:r>
              <a:rPr sz="1500" dirty="0">
                <a:solidFill>
                  <a:srgbClr val="7F7F7F"/>
                </a:solidFill>
                <a:latin typeface="CEAURL+YDIYGO340"/>
                <a:cs typeface="CEAURL+YDIYGO340"/>
              </a:rPr>
              <a:t>수</a:t>
            </a:r>
            <a:r>
              <a:rPr sz="1500" spc="-151" dirty="0">
                <a:solidFill>
                  <a:srgbClr val="7F7F7F"/>
                </a:solidFill>
                <a:latin typeface="CEAURL+YDIYGO340"/>
                <a:cs typeface="CEAURL+YDIYGO340"/>
              </a:rPr>
              <a:t> </a:t>
            </a:r>
            <a:r>
              <a:rPr sz="1500" spc="-75" dirty="0">
                <a:solidFill>
                  <a:srgbClr val="7F7F7F"/>
                </a:solidFill>
                <a:latin typeface="CEAURL+YDIYGO340"/>
                <a:cs typeface="CEAURL+YDIYGO340"/>
              </a:rPr>
              <a:t>있어요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09996" y="5761047"/>
            <a:ext cx="1184833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89" dirty="0">
                <a:solidFill>
                  <a:srgbClr val="717071"/>
                </a:solidFill>
                <a:latin typeface="CEAURL+YDIYGO340"/>
                <a:cs typeface="CEAURL+YDIYGO340"/>
              </a:rPr>
              <a:t>DB 설계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99551" y="6154111"/>
            <a:ext cx="1024353" cy="2748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SCOTT.EMEMBER</a:t>
            </a:r>
          </a:p>
          <a:p>
            <a:pPr marL="256396" marR="0">
              <a:lnSpc>
                <a:spcPts val="500"/>
              </a:lnSpc>
              <a:spcBef>
                <a:spcPts val="412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981292" y="6141902"/>
            <a:ext cx="701630" cy="2748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1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SCOTT.SPEC</a:t>
            </a:r>
          </a:p>
          <a:p>
            <a:pPr marL="250289" marR="0">
              <a:lnSpc>
                <a:spcPts val="500"/>
              </a:lnSpc>
              <a:spcBef>
                <a:spcPts val="412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879889" y="6141902"/>
            <a:ext cx="593764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SCOTT.AWARDS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430512" y="6141902"/>
            <a:ext cx="576864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SCOTT.CAREER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975028" y="6141902"/>
            <a:ext cx="685458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1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SCOTT.UNIVERSITY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41690" y="6270102"/>
            <a:ext cx="135968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527157" y="6270102"/>
            <a:ext cx="119007" cy="616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588204" y="6270102"/>
            <a:ext cx="373271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EMEM_ID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340286" y="6257892"/>
            <a:ext cx="135968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425753" y="6257892"/>
            <a:ext cx="11900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486801" y="6257892"/>
            <a:ext cx="356482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458657" y="6257892"/>
            <a:ext cx="135968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544123" y="6257892"/>
            <a:ext cx="11900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605171" y="6257892"/>
            <a:ext cx="28859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AW_ID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069133" y="6257892"/>
            <a:ext cx="451341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936021" y="6257892"/>
            <a:ext cx="135968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021488" y="6257892"/>
            <a:ext cx="11900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082535" y="6257892"/>
            <a:ext cx="319244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CAR_ID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644173" y="6257892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547692" y="6257892"/>
            <a:ext cx="135968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633159" y="6257892"/>
            <a:ext cx="11900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694206" y="6257892"/>
            <a:ext cx="295496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UNI_ID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231425" y="6257892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588204" y="6361674"/>
            <a:ext cx="410673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EMEM_PW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155947" y="6361674"/>
            <a:ext cx="729596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(13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3486801" y="6349463"/>
            <a:ext cx="373271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EMEM_ID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231582" y="6349463"/>
            <a:ext cx="768532" cy="5251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CHAR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</a:t>
            </a:r>
            <a:r>
              <a:rPr sz="50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5605171" y="6349463"/>
            <a:ext cx="356482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082535" y="6349463"/>
            <a:ext cx="356482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644173" y="6349463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694206" y="6349463"/>
            <a:ext cx="356482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9231425" y="6349463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588204" y="6453245"/>
            <a:ext cx="539503" cy="342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EMEM_NAME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EMEM_PNUM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EMEM_BIRTHD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3486801" y="6441035"/>
            <a:ext cx="373433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SPEC_PT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605171" y="6441035"/>
            <a:ext cx="437848" cy="342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AW_NAME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AW_STORY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AW_PUB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6069133" y="6441035"/>
            <a:ext cx="729595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7082535" y="6441035"/>
            <a:ext cx="532727" cy="5251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CAR_NAME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CAR_SPERIOD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CAR_EPERIOD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CAR_RANK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CAR_DEP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7644173" y="6441035"/>
            <a:ext cx="768530" cy="70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8694206" y="6441035"/>
            <a:ext cx="508980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UNI_SPERIOD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UNI_EPERIOD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UNI_NAME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UNI_KIND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9231425" y="6441035"/>
            <a:ext cx="729595" cy="5251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(3,2)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3486801" y="6532606"/>
            <a:ext cx="556474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SPEC_NAME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SPEC_BIRTHD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SPEC_GENDER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SPEC_NUM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545471" y="6727960"/>
            <a:ext cx="1209137" cy="2870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733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EMEM_GENDER</a:t>
            </a:r>
            <a:r>
              <a:rPr sz="500" spc="563" dirty="0">
                <a:solidFill>
                  <a:srgbClr val="000000"/>
                </a:solidFill>
                <a:latin typeface="AEVPIL+ArialUnicodeMS"/>
                <a:cs typeface="AEVPIL+ArialUnicodeMS"/>
              </a:rPr>
              <a:t> </a:t>
            </a: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CHAR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</a:t>
            </a:r>
            <a:r>
              <a:rPr sz="50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508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EMEMBER_PK</a:t>
            </a: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 (EMEM_ID)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5605171" y="6715750"/>
            <a:ext cx="390353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AW_DATE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4231582" y="6807321"/>
            <a:ext cx="768532" cy="983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(13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(13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CHAR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</a:t>
            </a:r>
            <a:r>
              <a:rPr sz="50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8694206" y="6807321"/>
            <a:ext cx="522654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UNI_GRADE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UNI_MAJOR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UNI_SMAJOR1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UNI_SMAJOR2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5562438" y="6843955"/>
            <a:ext cx="729535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AWARDS_PK</a:t>
            </a: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 (AW_ID)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3486801" y="6898892"/>
            <a:ext cx="651393" cy="342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SPEC_PHONENUM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SPEC_EMAIL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SPEC_SNS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7082535" y="6898892"/>
            <a:ext cx="447982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CAR_WORK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CAR_RES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9231425" y="6898892"/>
            <a:ext cx="729595" cy="342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5562438" y="6972155"/>
            <a:ext cx="870538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SYS_C0013124 (SPEC_ID)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7039802" y="7118671"/>
            <a:ext cx="749365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CAREER_PK</a:t>
            </a: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 (CAR_ID)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3486801" y="7173607"/>
            <a:ext cx="424306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SPEC_ADD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5843260" y="7179719"/>
            <a:ext cx="668670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SCOTT.LANGUAGE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8651473" y="7210244"/>
            <a:ext cx="870538" cy="287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UNIVERSITY_PK (UNI_ID)</a:t>
            </a:r>
          </a:p>
          <a:p>
            <a:pPr marL="0" marR="0">
              <a:lnSpc>
                <a:spcPts val="500"/>
              </a:lnSpc>
              <a:spcBef>
                <a:spcPts val="508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SYS_C0013114 (SPEC_ID)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3486801" y="7265179"/>
            <a:ext cx="614042" cy="5251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SPEC_HSPERIOD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SPEC_HEPERIOD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SPEC_HNAME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SPEC_HKIND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SPEC_VET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7039802" y="7246873"/>
            <a:ext cx="870538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SYS_C0013120 (SPEC_ID)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5452552" y="7295711"/>
            <a:ext cx="135968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5538019" y="7295711"/>
            <a:ext cx="11900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5599066" y="7295711"/>
            <a:ext cx="309110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LAN_ID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6093552" y="7295711"/>
            <a:ext cx="451341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5599066" y="7387283"/>
            <a:ext cx="356482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6093552" y="7387283"/>
            <a:ext cx="451341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7399986" y="7448332"/>
            <a:ext cx="658291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SCOTT.OVERSEAS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5599066" y="7478854"/>
            <a:ext cx="465015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LAN_SORT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LAN_NAME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LAN_GRADE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LAN_DATE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6093552" y="7478854"/>
            <a:ext cx="729595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(30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8926190" y="7521589"/>
            <a:ext cx="803575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SCOTT.GRADUATESCH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6948230" y="7564322"/>
            <a:ext cx="135968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7033697" y="7564322"/>
            <a:ext cx="11900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7094745" y="7564322"/>
            <a:ext cx="278464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OV_ID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7638069" y="7564322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6948230" y="7655893"/>
            <a:ext cx="132540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7094745" y="7655893"/>
            <a:ext cx="356482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7638069" y="7655893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8547692" y="7637581"/>
            <a:ext cx="135968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8633159" y="7637581"/>
            <a:ext cx="11900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8694206" y="7637581"/>
            <a:ext cx="32247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GRA_ID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9255844" y="7637581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3486801" y="7723037"/>
            <a:ext cx="42435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SPEC_OBS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4231582" y="7723037"/>
            <a:ext cx="53619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CHAR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</a:t>
            </a:r>
            <a:r>
              <a:rPr sz="50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8694206" y="7729152"/>
            <a:ext cx="356482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9255844" y="7729152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7094745" y="7747465"/>
            <a:ext cx="519408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OV_COUNTRY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OV_PUB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7638069" y="7747465"/>
            <a:ext cx="768530" cy="342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3486801" y="7814609"/>
            <a:ext cx="719391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SPEC_OBSCONTENT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SPEC_MIL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4231582" y="7814609"/>
            <a:ext cx="729596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CHAR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</a:t>
            </a:r>
            <a:r>
              <a:rPr sz="50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8694205" y="7820724"/>
            <a:ext cx="536512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GRA_SPERIOD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GRA_EPERIOD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GRA_NAME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GRA_KIND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9255844" y="7820724"/>
            <a:ext cx="729595" cy="5251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(3,2)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5556333" y="7881773"/>
            <a:ext cx="870538" cy="287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LANGUAGE_PK</a:t>
            </a: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 (LAN_ID)</a:t>
            </a:r>
          </a:p>
          <a:p>
            <a:pPr marL="0" marR="0">
              <a:lnSpc>
                <a:spcPts val="500"/>
              </a:lnSpc>
              <a:spcBef>
                <a:spcPts val="508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SYS_C0013122 (SPEC_ID)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7094745" y="7930608"/>
            <a:ext cx="51598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OV_PURPOSE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3486801" y="7997751"/>
            <a:ext cx="671977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SPEC_MILSPERIOD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SPEC_MILEPERIOD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SPEC_MILDIS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SPEC_RANK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4231582" y="7997751"/>
            <a:ext cx="729596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7052012" y="8058812"/>
            <a:ext cx="870538" cy="287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OVERSEAS_PK</a:t>
            </a: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 (OV_ID)</a:t>
            </a:r>
          </a:p>
          <a:p>
            <a:pPr marL="0" marR="0">
              <a:lnSpc>
                <a:spcPts val="500"/>
              </a:lnSpc>
              <a:spcBef>
                <a:spcPts val="508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SYS_C0013126 (SPEC_ID)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5837154" y="8187013"/>
            <a:ext cx="68204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SCOTT.EDUCATION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8694205" y="8187010"/>
            <a:ext cx="549759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GRA_GRADE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GRA_MAJOR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GRA_SMAJOR1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GRA_SMAJOR2</a:t>
            </a:r>
          </a:p>
        </p:txBody>
      </p:sp>
      <p:sp>
        <p:nvSpPr>
          <p:cNvPr id="104" name="object 104"/>
          <p:cNvSpPr txBox="1"/>
          <p:nvPr/>
        </p:nvSpPr>
        <p:spPr>
          <a:xfrm>
            <a:off x="9255844" y="8278582"/>
            <a:ext cx="729595" cy="342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5446447" y="8303005"/>
            <a:ext cx="135968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5531914" y="8303005"/>
            <a:ext cx="11900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107" name="object 107"/>
          <p:cNvSpPr txBox="1"/>
          <p:nvPr/>
        </p:nvSpPr>
        <p:spPr>
          <a:xfrm>
            <a:off x="5592961" y="8303005"/>
            <a:ext cx="319243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EDU_ID</a:t>
            </a:r>
          </a:p>
        </p:txBody>
      </p:sp>
      <p:sp>
        <p:nvSpPr>
          <p:cNvPr id="108" name="object 108"/>
          <p:cNvSpPr txBox="1"/>
          <p:nvPr/>
        </p:nvSpPr>
        <p:spPr>
          <a:xfrm>
            <a:off x="6081342" y="8303005"/>
            <a:ext cx="451341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09" name="object 109"/>
          <p:cNvSpPr txBox="1"/>
          <p:nvPr/>
        </p:nvSpPr>
        <p:spPr>
          <a:xfrm>
            <a:off x="3444068" y="8400682"/>
            <a:ext cx="695715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SPEC_PK (SPEC_ID)</a:t>
            </a:r>
          </a:p>
        </p:txBody>
      </p:sp>
      <p:sp>
        <p:nvSpPr>
          <p:cNvPr id="110" name="object 110"/>
          <p:cNvSpPr txBox="1"/>
          <p:nvPr/>
        </p:nvSpPr>
        <p:spPr>
          <a:xfrm>
            <a:off x="5592961" y="8394576"/>
            <a:ext cx="356482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6081342" y="8394576"/>
            <a:ext cx="451341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12" name="object 112"/>
          <p:cNvSpPr txBox="1"/>
          <p:nvPr/>
        </p:nvSpPr>
        <p:spPr>
          <a:xfrm>
            <a:off x="7375568" y="8382367"/>
            <a:ext cx="712623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1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SCOTT.EXPERIENCE</a:t>
            </a:r>
          </a:p>
        </p:txBody>
      </p:sp>
      <p:sp>
        <p:nvSpPr>
          <p:cNvPr id="113" name="object 113"/>
          <p:cNvSpPr txBox="1"/>
          <p:nvPr/>
        </p:nvSpPr>
        <p:spPr>
          <a:xfrm>
            <a:off x="5592961" y="8486147"/>
            <a:ext cx="468372" cy="5251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EDU_NAME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EDU_PUB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EDU_SDATE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EDU_EDATE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EDU_STORY</a:t>
            </a:r>
          </a:p>
        </p:txBody>
      </p:sp>
      <p:sp>
        <p:nvSpPr>
          <p:cNvPr id="114" name="object 114"/>
          <p:cNvSpPr txBox="1"/>
          <p:nvPr/>
        </p:nvSpPr>
        <p:spPr>
          <a:xfrm>
            <a:off x="6081342" y="8486147"/>
            <a:ext cx="768531" cy="5251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15" name="object 115"/>
          <p:cNvSpPr txBox="1"/>
          <p:nvPr/>
        </p:nvSpPr>
        <p:spPr>
          <a:xfrm>
            <a:off x="6948230" y="8498359"/>
            <a:ext cx="135968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16" name="object 116"/>
          <p:cNvSpPr txBox="1"/>
          <p:nvPr/>
        </p:nvSpPr>
        <p:spPr>
          <a:xfrm>
            <a:off x="7033697" y="8498359"/>
            <a:ext cx="11900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117" name="object 117"/>
          <p:cNvSpPr txBox="1"/>
          <p:nvPr/>
        </p:nvSpPr>
        <p:spPr>
          <a:xfrm>
            <a:off x="7094745" y="8498359"/>
            <a:ext cx="312406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EXP_ID</a:t>
            </a:r>
          </a:p>
        </p:txBody>
      </p:sp>
      <p:sp>
        <p:nvSpPr>
          <p:cNvPr id="118" name="object 118"/>
          <p:cNvSpPr txBox="1"/>
          <p:nvPr/>
        </p:nvSpPr>
        <p:spPr>
          <a:xfrm>
            <a:off x="7577021" y="8498359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19" name="object 119"/>
          <p:cNvSpPr txBox="1"/>
          <p:nvPr/>
        </p:nvSpPr>
        <p:spPr>
          <a:xfrm>
            <a:off x="3444068" y="8528884"/>
            <a:ext cx="890055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SYS_C0013112 (EMEM_ID)</a:t>
            </a:r>
          </a:p>
        </p:txBody>
      </p:sp>
      <p:sp>
        <p:nvSpPr>
          <p:cNvPr id="120" name="object 120"/>
          <p:cNvSpPr txBox="1"/>
          <p:nvPr/>
        </p:nvSpPr>
        <p:spPr>
          <a:xfrm>
            <a:off x="7094745" y="8589930"/>
            <a:ext cx="356482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121" name="object 121"/>
          <p:cNvSpPr txBox="1"/>
          <p:nvPr/>
        </p:nvSpPr>
        <p:spPr>
          <a:xfrm>
            <a:off x="7577021" y="8589930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22" name="object 122"/>
          <p:cNvSpPr txBox="1"/>
          <p:nvPr/>
        </p:nvSpPr>
        <p:spPr>
          <a:xfrm>
            <a:off x="8651473" y="8589931"/>
            <a:ext cx="998452" cy="287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GRADUATESCH_PK</a:t>
            </a: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 (GRA_ID)</a:t>
            </a:r>
          </a:p>
          <a:p>
            <a:pPr marL="0" marR="0">
              <a:lnSpc>
                <a:spcPts val="500"/>
              </a:lnSpc>
              <a:spcBef>
                <a:spcPts val="508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SYS_C0013116 (SPEC_ID)</a:t>
            </a:r>
          </a:p>
        </p:txBody>
      </p:sp>
      <p:sp>
        <p:nvSpPr>
          <p:cNvPr id="123" name="object 123"/>
          <p:cNvSpPr txBox="1"/>
          <p:nvPr/>
        </p:nvSpPr>
        <p:spPr>
          <a:xfrm>
            <a:off x="7094745" y="8681501"/>
            <a:ext cx="427714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EXP_NAME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EXP_PUB</a:t>
            </a:r>
          </a:p>
        </p:txBody>
      </p:sp>
      <p:sp>
        <p:nvSpPr>
          <p:cNvPr id="124" name="object 124"/>
          <p:cNvSpPr txBox="1"/>
          <p:nvPr/>
        </p:nvSpPr>
        <p:spPr>
          <a:xfrm>
            <a:off x="7577021" y="8681501"/>
            <a:ext cx="768530" cy="5251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25" name="object 125"/>
          <p:cNvSpPr txBox="1"/>
          <p:nvPr/>
        </p:nvSpPr>
        <p:spPr>
          <a:xfrm>
            <a:off x="7094745" y="8864644"/>
            <a:ext cx="461657" cy="342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EXP_SDATE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EXP_EDATE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EXP_STORY</a:t>
            </a:r>
          </a:p>
        </p:txBody>
      </p:sp>
      <p:sp>
        <p:nvSpPr>
          <p:cNvPr id="126" name="object 126"/>
          <p:cNvSpPr txBox="1"/>
          <p:nvPr/>
        </p:nvSpPr>
        <p:spPr>
          <a:xfrm>
            <a:off x="9029972" y="8925696"/>
            <a:ext cx="583996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SCOTT.LICENSE</a:t>
            </a:r>
          </a:p>
        </p:txBody>
      </p:sp>
      <p:sp>
        <p:nvSpPr>
          <p:cNvPr id="127" name="object 127"/>
          <p:cNvSpPr txBox="1"/>
          <p:nvPr/>
        </p:nvSpPr>
        <p:spPr>
          <a:xfrm>
            <a:off x="5550229" y="8980639"/>
            <a:ext cx="870538" cy="287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EDUCATION_PK</a:t>
            </a: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 (EDU_ID)</a:t>
            </a:r>
          </a:p>
          <a:p>
            <a:pPr marL="0" marR="0">
              <a:lnSpc>
                <a:spcPts val="500"/>
              </a:lnSpc>
              <a:spcBef>
                <a:spcPts val="508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SYS_C0013130 (SPEC_ID)</a:t>
            </a:r>
          </a:p>
        </p:txBody>
      </p:sp>
      <p:sp>
        <p:nvSpPr>
          <p:cNvPr id="128" name="object 128"/>
          <p:cNvSpPr txBox="1"/>
          <p:nvPr/>
        </p:nvSpPr>
        <p:spPr>
          <a:xfrm>
            <a:off x="8547692" y="9041686"/>
            <a:ext cx="135968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29" name="object 129"/>
          <p:cNvSpPr txBox="1"/>
          <p:nvPr/>
        </p:nvSpPr>
        <p:spPr>
          <a:xfrm>
            <a:off x="8633159" y="9041686"/>
            <a:ext cx="11900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130" name="object 130"/>
          <p:cNvSpPr txBox="1"/>
          <p:nvPr/>
        </p:nvSpPr>
        <p:spPr>
          <a:xfrm>
            <a:off x="8694206" y="9041686"/>
            <a:ext cx="285362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LIC_ID</a:t>
            </a:r>
          </a:p>
        </p:txBody>
      </p:sp>
      <p:sp>
        <p:nvSpPr>
          <p:cNvPr id="131" name="object 131"/>
          <p:cNvSpPr txBox="1"/>
          <p:nvPr/>
        </p:nvSpPr>
        <p:spPr>
          <a:xfrm>
            <a:off x="9164273" y="9041686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32" name="object 132"/>
          <p:cNvSpPr txBox="1"/>
          <p:nvPr/>
        </p:nvSpPr>
        <p:spPr>
          <a:xfrm>
            <a:off x="8694206" y="9133258"/>
            <a:ext cx="441268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LIC_NAME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LIC_PUB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LIC_GRADE</a:t>
            </a:r>
          </a:p>
        </p:txBody>
      </p:sp>
      <p:sp>
        <p:nvSpPr>
          <p:cNvPr id="133" name="object 133"/>
          <p:cNvSpPr txBox="1"/>
          <p:nvPr/>
        </p:nvSpPr>
        <p:spPr>
          <a:xfrm>
            <a:off x="9164273" y="9133258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34" name="object 134"/>
          <p:cNvSpPr txBox="1"/>
          <p:nvPr/>
        </p:nvSpPr>
        <p:spPr>
          <a:xfrm>
            <a:off x="7052012" y="9175993"/>
            <a:ext cx="901219" cy="287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EXPERIENCE_PK</a:t>
            </a: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 (EXP_ID)</a:t>
            </a:r>
          </a:p>
          <a:p>
            <a:pPr marL="0" marR="0">
              <a:lnSpc>
                <a:spcPts val="500"/>
              </a:lnSpc>
              <a:spcBef>
                <a:spcPts val="508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SYS_C0013128 (SPEC_ID)</a:t>
            </a:r>
          </a:p>
        </p:txBody>
      </p:sp>
      <p:sp>
        <p:nvSpPr>
          <p:cNvPr id="135" name="object 135"/>
          <p:cNvSpPr txBox="1"/>
          <p:nvPr/>
        </p:nvSpPr>
        <p:spPr>
          <a:xfrm>
            <a:off x="9164273" y="9224829"/>
            <a:ext cx="729595" cy="342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36" name="object 136"/>
          <p:cNvSpPr txBox="1"/>
          <p:nvPr/>
        </p:nvSpPr>
        <p:spPr>
          <a:xfrm>
            <a:off x="8651473" y="9536177"/>
            <a:ext cx="719218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LICENSE_PK (LIC_ID)</a:t>
            </a:r>
          </a:p>
        </p:txBody>
      </p:sp>
      <p:sp>
        <p:nvSpPr>
          <p:cNvPr id="137" name="object 137"/>
          <p:cNvSpPr txBox="1"/>
          <p:nvPr/>
        </p:nvSpPr>
        <p:spPr>
          <a:xfrm>
            <a:off x="8651473" y="9664378"/>
            <a:ext cx="870538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SYS_C0013118 (SPEC_ID)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62350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33435" y="8443790"/>
            <a:ext cx="4583649" cy="1743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02"/>
              </a:lnSpc>
              <a:spcBef>
                <a:spcPts val="0"/>
              </a:spcBef>
              <a:spcAft>
                <a:spcPts val="0"/>
              </a:spcAft>
            </a:pPr>
            <a:r>
              <a:rPr sz="5150" spc="-10" dirty="0">
                <a:solidFill>
                  <a:srgbClr val="4C4948"/>
                </a:solidFill>
                <a:latin typeface="CEAURL+YDIYGO340"/>
                <a:cs typeface="CEAURL+YDIYGO340"/>
              </a:rPr>
              <a:t>관리자서비스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/>
          <p:cNvSpPr/>
          <p:nvPr/>
        </p:nvSpPr>
        <p:spPr>
          <a:xfrm>
            <a:off x="8757996" y="0"/>
            <a:ext cx="7884604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631924" cy="10166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75751" y="8032419"/>
            <a:ext cx="6041326" cy="1763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65889" y="576367"/>
            <a:ext cx="6221955" cy="68677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804831" y="701713"/>
            <a:ext cx="2002079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03 UI·기술상세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37166" y="753888"/>
            <a:ext cx="879983" cy="440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64" dirty="0">
                <a:solidFill>
                  <a:srgbClr val="7F7F7F"/>
                </a:solidFill>
                <a:latin typeface="CEAURL+YDIYGO340"/>
                <a:cs typeface="CEAURL+YDIYGO340"/>
              </a:rPr>
              <a:t>채용공고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57092" y="995264"/>
            <a:ext cx="1040130" cy="440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64" dirty="0">
                <a:solidFill>
                  <a:srgbClr val="7F7F7F"/>
                </a:solidFill>
                <a:latin typeface="CEAURL+YDIYGO340"/>
                <a:cs typeface="CEAURL+YDIYGO340"/>
              </a:rPr>
              <a:t>관리페이지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026494" y="977558"/>
            <a:ext cx="3085211" cy="1152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71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F1F1F1"/>
                </a:solidFill>
                <a:latin typeface="CEAURL+YDIYGO340"/>
                <a:cs typeface="CEAURL+YDIYGO340"/>
              </a:rPr>
              <a:t>관리자페이지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265635" y="1604938"/>
            <a:ext cx="2769869" cy="998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63"/>
              </a:lnSpc>
              <a:spcBef>
                <a:spcPts val="0"/>
              </a:spcBef>
              <a:spcAft>
                <a:spcPts val="0"/>
              </a:spcAft>
            </a:pPr>
            <a:r>
              <a:rPr sz="3000" spc="150" dirty="0">
                <a:solidFill>
                  <a:srgbClr val="FFFFFF"/>
                </a:solidFill>
                <a:latin typeface="KPDFFP+YDIYGO320"/>
                <a:cs typeface="KPDFFP+YDIYGO320"/>
              </a:rPr>
              <a:t>채용공고관리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745202" y="2435181"/>
            <a:ext cx="1681201" cy="5080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500" spc="-113" dirty="0">
                <a:solidFill>
                  <a:srgbClr val="7F7F7F"/>
                </a:solidFill>
                <a:latin typeface="CEAURL+YDIYGO340"/>
                <a:cs typeface="CEAURL+YDIYGO340"/>
              </a:rPr>
              <a:t>조건/직무/문항을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745202" y="2713433"/>
            <a:ext cx="2036726" cy="5080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500" spc="-136" dirty="0">
                <a:solidFill>
                  <a:srgbClr val="7F7F7F"/>
                </a:solidFill>
                <a:latin typeface="CEAURL+YDIYGO340"/>
                <a:cs typeface="CEAURL+YDIYGO340"/>
              </a:rPr>
              <a:t>제한없이</a:t>
            </a:r>
            <a:r>
              <a:rPr sz="1500" spc="-360" dirty="0">
                <a:solidFill>
                  <a:srgbClr val="7F7F7F"/>
                </a:solidFill>
                <a:latin typeface="CEAURL+YDIYGO340"/>
                <a:cs typeface="CEAURL+YDIYGO340"/>
              </a:rPr>
              <a:t> </a:t>
            </a:r>
            <a:r>
              <a:rPr sz="1500" spc="-91" dirty="0">
                <a:solidFill>
                  <a:srgbClr val="7F7F7F"/>
                </a:solidFill>
                <a:latin typeface="CEAURL+YDIYGO340"/>
                <a:cs typeface="CEAURL+YDIYGO340"/>
              </a:rPr>
              <a:t>추가</a:t>
            </a:r>
            <a:r>
              <a:rPr sz="1500" spc="-360" dirty="0">
                <a:solidFill>
                  <a:srgbClr val="7F7F7F"/>
                </a:solidFill>
                <a:latin typeface="CEAURL+YDIYGO340"/>
                <a:cs typeface="CEAURL+YDIYGO340"/>
              </a:rPr>
              <a:t> </a:t>
            </a:r>
            <a:r>
              <a:rPr sz="1500" spc="-136" dirty="0">
                <a:solidFill>
                  <a:srgbClr val="7F7F7F"/>
                </a:solidFill>
                <a:latin typeface="CEAURL+YDIYGO340"/>
                <a:cs typeface="CEAURL+YDIYGO340"/>
              </a:rPr>
              <a:t>가능해요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406035" y="3263471"/>
            <a:ext cx="1081735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94" dirty="0">
                <a:solidFill>
                  <a:srgbClr val="FFFFFF"/>
                </a:solidFill>
                <a:latin typeface="CEAURL+YDIYGO340"/>
                <a:cs typeface="CEAURL+YDIYGO340"/>
              </a:rPr>
              <a:t>jQuery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268000" y="7790666"/>
            <a:ext cx="1184833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89" dirty="0">
                <a:solidFill>
                  <a:srgbClr val="717071"/>
                </a:solidFill>
                <a:latin typeface="CEAURL+YDIYGO340"/>
                <a:cs typeface="CEAURL+YDIYGO340"/>
              </a:rPr>
              <a:t>DB 설계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82804" y="8199379"/>
            <a:ext cx="984258" cy="334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SCOTT.JOBOPEN</a:t>
            </a:r>
          </a:p>
          <a:p>
            <a:pPr marL="419216" marR="0">
              <a:lnSpc>
                <a:spcPts val="614"/>
              </a:lnSpc>
              <a:spcBef>
                <a:spcPts val="505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 (5)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906709" y="8199379"/>
            <a:ext cx="980382" cy="334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SCOTT.JOBCATEGORY</a:t>
            </a:r>
          </a:p>
          <a:p>
            <a:pPr marL="381786" marR="0">
              <a:lnSpc>
                <a:spcPts val="614"/>
              </a:lnSpc>
              <a:spcBef>
                <a:spcPts val="505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 (5)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927932" y="8199379"/>
            <a:ext cx="655314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SCOTT.JOBQA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294091" y="8341614"/>
            <a:ext cx="164231" cy="304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398895" y="8341614"/>
            <a:ext cx="143432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473755" y="8341614"/>
            <a:ext cx="588402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JOBOPEN_ID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487493" y="8341614"/>
            <a:ext cx="164231" cy="304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592297" y="8341614"/>
            <a:ext cx="143432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667157" y="8341614"/>
            <a:ext cx="322273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JC_ID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381454" y="8341614"/>
            <a:ext cx="164231" cy="304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486258" y="8341614"/>
            <a:ext cx="143432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561118" y="8341614"/>
            <a:ext cx="484571" cy="304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JOBQA_ID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JC_ID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077654" y="8341614"/>
            <a:ext cx="550959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 (5)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473755" y="8453904"/>
            <a:ext cx="471994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ADMIN_ID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402021" y="8453904"/>
            <a:ext cx="942419" cy="641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 (50 BYTE)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 (400 BYTE)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 (50 BYTE)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 (200 BYTE)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DATE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667157" y="8453904"/>
            <a:ext cx="588401" cy="304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JOBOPEN_ID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JC_DIV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288496" y="8453904"/>
            <a:ext cx="550959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 (5)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077654" y="8453904"/>
            <a:ext cx="550959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 (5)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398895" y="8566194"/>
            <a:ext cx="143432" cy="866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614"/>
              </a:lnSpc>
              <a:spcBef>
                <a:spcPts val="219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473755" y="8566194"/>
            <a:ext cx="894551" cy="866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JOBOPEN_PIMG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JOBOPEN_COMPANY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JOBOPEN_LINK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JOBOPEN_SDATE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JOBOPEN_EDATE</a:t>
            </a:r>
          </a:p>
          <a:p>
            <a:pPr marL="0" marR="0">
              <a:lnSpc>
                <a:spcPts val="614"/>
              </a:lnSpc>
              <a:spcBef>
                <a:spcPts val="219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JOBOPEN_CIMG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JOBOPEN_COUNT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592297" y="8566194"/>
            <a:ext cx="143432" cy="304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288496" y="8566194"/>
            <a:ext cx="894553" cy="304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 (50 BYTE)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 (50 BYTE)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561118" y="8566194"/>
            <a:ext cx="467926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JOBQA_Q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077654" y="8566194"/>
            <a:ext cx="942418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 (200 BYTE)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4667157" y="8678485"/>
            <a:ext cx="447191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JC_PART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508716" y="8723400"/>
            <a:ext cx="961270" cy="349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JOBQA_PK (JOBQA_ID)</a:t>
            </a:r>
          </a:p>
          <a:p>
            <a:pPr marL="0" marR="0">
              <a:lnSpc>
                <a:spcPts val="614"/>
              </a:lnSpc>
              <a:spcBef>
                <a:spcPts val="673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SYS_C0013153 (JC_ID)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614754" y="8835691"/>
            <a:ext cx="1244676" cy="349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JOBCATEGORY_PK (JC_ID)</a:t>
            </a:r>
          </a:p>
          <a:p>
            <a:pPr marL="0" marR="0">
              <a:lnSpc>
                <a:spcPts val="614"/>
              </a:lnSpc>
              <a:spcBef>
                <a:spcPts val="673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SYS_C0013151 (JOBOPEN_ID)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3402021" y="9015355"/>
            <a:ext cx="314026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DATE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3402021" y="9127645"/>
            <a:ext cx="942419" cy="304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 (400 BYTE)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 (5)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421354" y="9397141"/>
            <a:ext cx="1200599" cy="349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JOBOPEN_PK (JOBOPEN_ID)</a:t>
            </a:r>
          </a:p>
          <a:p>
            <a:pPr marL="0" marR="0">
              <a:lnSpc>
                <a:spcPts val="614"/>
              </a:lnSpc>
              <a:spcBef>
                <a:spcPts val="673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SYS_C0013147 (ADMIN_ID)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35995" y="0"/>
            <a:ext cx="3606355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36286" y="4567735"/>
            <a:ext cx="2371039" cy="2486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76"/>
              </a:lnSpc>
              <a:spcBef>
                <a:spcPts val="0"/>
              </a:spcBef>
              <a:spcAft>
                <a:spcPts val="0"/>
              </a:spcAft>
            </a:pPr>
            <a:r>
              <a:rPr sz="7200" dirty="0">
                <a:solidFill>
                  <a:srgbClr val="FFFFFF"/>
                </a:solidFill>
                <a:latin typeface="VTQBPC+Montserrat-Bold"/>
                <a:cs typeface="VTQBPC+Montserrat-Bold"/>
              </a:rPr>
              <a:t>01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03933" y="4598733"/>
            <a:ext cx="6509351" cy="2490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76"/>
              </a:lnSpc>
              <a:spcBef>
                <a:spcPts val="0"/>
              </a:spcBef>
              <a:spcAft>
                <a:spcPts val="0"/>
              </a:spcAft>
            </a:pPr>
            <a:r>
              <a:rPr sz="7200" dirty="0">
                <a:solidFill>
                  <a:srgbClr val="DCDCDD"/>
                </a:solidFill>
                <a:latin typeface="VTQBPC+Montserrat-Bold"/>
                <a:cs typeface="VTQBPC+Montserrat-Bold"/>
              </a:rPr>
              <a:t>02</a:t>
            </a:r>
            <a:r>
              <a:rPr sz="7200" spc="20107" dirty="0">
                <a:solidFill>
                  <a:srgbClr val="DCDCDD"/>
                </a:solidFill>
                <a:latin typeface="VTQBPC+Montserrat-Bold"/>
                <a:cs typeface="VTQBPC+Montserrat-Bold"/>
              </a:rPr>
              <a:t> </a:t>
            </a:r>
            <a:r>
              <a:rPr sz="7200" dirty="0">
                <a:solidFill>
                  <a:srgbClr val="DCDCDD"/>
                </a:solidFill>
                <a:latin typeface="VTQBPC+Montserrat-Bold"/>
                <a:cs typeface="VTQBPC+Montserrat-Bold"/>
              </a:rPr>
              <a:t>03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69937" y="6178522"/>
            <a:ext cx="2027427" cy="889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FFFFFF"/>
                </a:solidFill>
                <a:latin typeface="GOMILI+YDIYGO360"/>
                <a:cs typeface="GOMILI+YDIYGO360"/>
              </a:rPr>
              <a:t>서비스소개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76394" y="6306144"/>
            <a:ext cx="2334514" cy="889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DCDCDD"/>
                </a:solidFill>
                <a:latin typeface="GOMILI+YDIYGO360"/>
                <a:cs typeface="GOMILI+YDIYGO360"/>
              </a:rPr>
              <a:t>프로젝트개요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511302" y="6295470"/>
            <a:ext cx="2384705" cy="889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DCDCDD"/>
                </a:solidFill>
                <a:latin typeface="GOMILI+YDIYGO360"/>
                <a:cs typeface="GOMILI+YDIYGO360"/>
              </a:rPr>
              <a:t>UI·기술상세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55000" y="6734680"/>
            <a:ext cx="131572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EAURL+YDIYGO340"/>
                <a:cs typeface="CEAURL+YDIYGO340"/>
              </a:rPr>
              <a:t>기획의도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82281" y="6797672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841319" y="6851628"/>
            <a:ext cx="178308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CEAURL+YDIYGO340"/>
                <a:cs typeface="CEAURL+YDIYGO340"/>
              </a:rPr>
              <a:t>사용자서비스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931050" y="6871445"/>
            <a:ext cx="1560322" cy="287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DCDCDD"/>
                </a:solidFill>
                <a:latin typeface="KPDFFP+YDIYGO320"/>
                <a:cs typeface="KPDFFP+YDIYGO320"/>
              </a:rPr>
              <a:t>Flow-Cha</a:t>
            </a:r>
            <a:r>
              <a:rPr lang="en-US" sz="2000">
                <a:solidFill>
                  <a:srgbClr val="DCDCDD"/>
                </a:solidFill>
                <a:latin typeface="KPDFFP+YDIYGO320"/>
                <a:cs typeface="KPDFFP+YDIYGO320"/>
              </a:rPr>
              <a:t>r</a:t>
            </a:r>
            <a:r>
              <a:rPr sz="2000">
                <a:solidFill>
                  <a:srgbClr val="DCDCDD"/>
                </a:solidFill>
                <a:latin typeface="KPDFFP+YDIYGO320"/>
                <a:cs typeface="KPDFFP+YDIYGO320"/>
              </a:rPr>
              <a:t>t</a:t>
            </a:r>
            <a:endParaRPr sz="2000" dirty="0">
              <a:solidFill>
                <a:srgbClr val="DCDCDD"/>
              </a:solidFill>
              <a:latin typeface="KPDFFP+YDIYGO320"/>
              <a:cs typeface="KPDFFP+YDIYGO3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58333" y="6928950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668601" y="6914620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155000" y="7153780"/>
            <a:ext cx="131572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EAURL+YDIYGO340"/>
                <a:cs typeface="CEAURL+YDIYGO340"/>
              </a:rPr>
              <a:t>개발환경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982281" y="7216772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931050" y="7290545"/>
            <a:ext cx="233934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데이터베이스 구성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3863497" y="7282107"/>
            <a:ext cx="1437233" cy="1433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9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DCDCDD"/>
                </a:solidFill>
                <a:latin typeface="KPDFFP+YDIYGO320"/>
                <a:cs typeface="KPDFFP+YDIYGO320"/>
              </a:rPr>
              <a:t>- 메인페이지</a:t>
            </a:r>
          </a:p>
          <a:p>
            <a:pPr marL="0" marR="0">
              <a:lnSpc>
                <a:spcPts val="1793"/>
              </a:lnSpc>
              <a:spcBef>
                <a:spcPts val="505"/>
              </a:spcBef>
              <a:spcAft>
                <a:spcPts val="0"/>
              </a:spcAft>
            </a:pPr>
            <a:r>
              <a:rPr sz="1600" dirty="0">
                <a:solidFill>
                  <a:srgbClr val="DCDCDD"/>
                </a:solidFill>
                <a:latin typeface="KPDFFP+YDIYGO320"/>
                <a:cs typeface="KPDFFP+YDIYGO320"/>
              </a:rPr>
              <a:t>- 자기소개서</a:t>
            </a:r>
          </a:p>
          <a:p>
            <a:pPr marL="0" marR="0">
              <a:lnSpc>
                <a:spcPts val="1793"/>
              </a:lnSpc>
              <a:spcBef>
                <a:spcPts val="505"/>
              </a:spcBef>
              <a:spcAft>
                <a:spcPts val="0"/>
              </a:spcAft>
            </a:pPr>
            <a:r>
              <a:rPr sz="1600" dirty="0">
                <a:solidFill>
                  <a:srgbClr val="DCDCDD"/>
                </a:solidFill>
                <a:latin typeface="KPDFFP+YDIYGO320"/>
                <a:cs typeface="KPDFFP+YDIYGO320"/>
              </a:rPr>
              <a:t>- 채용공고</a:t>
            </a:r>
          </a:p>
          <a:p>
            <a:pPr marL="0" marR="0">
              <a:lnSpc>
                <a:spcPts val="1793"/>
              </a:lnSpc>
              <a:spcBef>
                <a:spcPts val="705"/>
              </a:spcBef>
              <a:spcAft>
                <a:spcPts val="0"/>
              </a:spcAft>
            </a:pPr>
            <a:r>
              <a:rPr sz="1600" dirty="0">
                <a:solidFill>
                  <a:srgbClr val="DCDCDD"/>
                </a:solidFill>
                <a:latin typeface="KPDFFP+YDIYGO320"/>
                <a:cs typeface="KPDFFP+YDIYGO320"/>
              </a:rPr>
              <a:t>- 이력서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758333" y="7348050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155000" y="7572880"/>
            <a:ext cx="131572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EAURL+YDIYGO340"/>
                <a:cs typeface="CEAURL+YDIYGO340"/>
              </a:rPr>
              <a:t>조직계획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982281" y="7635872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931050" y="7709645"/>
            <a:ext cx="163830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테이블 명세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758333" y="7767150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155000" y="7991980"/>
            <a:ext cx="131572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EAURL+YDIYGO340"/>
                <a:cs typeface="CEAURL+YDIYGO340"/>
              </a:rPr>
              <a:t>작업일정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982281" y="8054972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3841319" y="8566128"/>
            <a:ext cx="178308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CEAURL+YDIYGO340"/>
                <a:cs typeface="CEAURL+YDIYGO340"/>
              </a:rPr>
              <a:t>관리자서비스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3668601" y="8629120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3863497" y="8996607"/>
            <a:ext cx="1624176" cy="5325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9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DCDCDD"/>
                </a:solidFill>
                <a:latin typeface="KPDFFP+YDIYGO320"/>
                <a:cs typeface="KPDFFP+YDIYGO320"/>
              </a:rPr>
              <a:t>- 채용공고관리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62350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24122" y="4401399"/>
            <a:ext cx="7474646" cy="25566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581"/>
              </a:lnSpc>
              <a:spcBef>
                <a:spcPts val="0"/>
              </a:spcBef>
              <a:spcAft>
                <a:spcPts val="0"/>
              </a:spcAft>
            </a:pPr>
            <a:r>
              <a:rPr sz="7700" dirty="0">
                <a:solidFill>
                  <a:srgbClr val="FFFFFF"/>
                </a:solidFill>
                <a:latin typeface="OBKOUP+YDIYGO350"/>
                <a:cs typeface="OBKOUP+YDIYGO350"/>
              </a:rPr>
              <a:t>감사합니다 :D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0" y="0"/>
            <a:ext cx="546354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14214194" y="9752510"/>
            <a:ext cx="566985" cy="580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05500" y="8311851"/>
            <a:ext cx="566980" cy="576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93297" y="4869864"/>
            <a:ext cx="5870179" cy="55532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95242" y="4705108"/>
            <a:ext cx="33908" cy="1032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01058" y="4704580"/>
            <a:ext cx="155868" cy="153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914594" y="701713"/>
            <a:ext cx="2116709" cy="127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89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01 서비스개요</a:t>
            </a:r>
          </a:p>
          <a:p>
            <a:pPr marL="0" marR="0">
              <a:lnSpc>
                <a:spcPts val="3580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808080"/>
                </a:solidFill>
                <a:latin typeface="CEAURL+YDIYGO340"/>
                <a:cs typeface="CEAURL+YDIYGO340"/>
              </a:rPr>
              <a:t>기획의도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890999" y="1587612"/>
            <a:ext cx="4059992" cy="15702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539"/>
              </a:lnSpc>
              <a:spcBef>
                <a:spcPts val="0"/>
              </a:spcBef>
              <a:spcAft>
                <a:spcPts val="0"/>
              </a:spcAft>
            </a:pPr>
            <a:r>
              <a:rPr sz="4550" spc="-23" dirty="0">
                <a:solidFill>
                  <a:srgbClr val="5E66F2"/>
                </a:solidFill>
                <a:latin typeface="VTQBPC+Montserrat-Bold"/>
                <a:cs typeface="VTQBPC+Montserrat-Bold"/>
              </a:rPr>
              <a:t>EveryWork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212305" y="1905445"/>
            <a:ext cx="2597658" cy="669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5E66F2"/>
                </a:solidFill>
                <a:latin typeface="OIOKAC+YDIYGO330"/>
                <a:cs typeface="OIOKAC+YDIYGO330"/>
              </a:rPr>
              <a:t>Everyone can work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071000" y="2871263"/>
            <a:ext cx="6093936" cy="829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85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DE7B0E"/>
                </a:solidFill>
                <a:latin typeface="OBKOUP+YDIYGO350"/>
                <a:cs typeface="OBKOUP+YDIYGO350"/>
              </a:rPr>
              <a:t>스케줄러 역할의 취업지원서비스 플랫폼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71000" y="3449512"/>
            <a:ext cx="8618455" cy="11467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595757"/>
                </a:solidFill>
                <a:latin typeface="KPDFFP+YDIYGO320"/>
                <a:cs typeface="KPDFFP+YDIYGO320"/>
              </a:rPr>
              <a:t>기업의</a:t>
            </a:r>
            <a:r>
              <a:rPr sz="2150" spc="211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dirty="0">
                <a:solidFill>
                  <a:srgbClr val="595757"/>
                </a:solidFill>
                <a:latin typeface="KPDFFP+YDIYGO320"/>
                <a:cs typeface="KPDFFP+YDIYGO320"/>
              </a:rPr>
              <a:t>자소서를</a:t>
            </a:r>
            <a:r>
              <a:rPr sz="2150" spc="211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dirty="0">
                <a:solidFill>
                  <a:srgbClr val="595757"/>
                </a:solidFill>
                <a:latin typeface="KPDFFP+YDIYGO320"/>
                <a:cs typeface="KPDFFP+YDIYGO320"/>
              </a:rPr>
              <a:t>미리</a:t>
            </a:r>
            <a:r>
              <a:rPr sz="2150" spc="211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dirty="0">
                <a:solidFill>
                  <a:srgbClr val="595757"/>
                </a:solidFill>
                <a:latin typeface="KPDFFP+YDIYGO320"/>
                <a:cs typeface="KPDFFP+YDIYGO320"/>
              </a:rPr>
              <a:t>작성하고</a:t>
            </a:r>
            <a:r>
              <a:rPr sz="2150" spc="211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dirty="0">
                <a:solidFill>
                  <a:srgbClr val="595757"/>
                </a:solidFill>
                <a:latin typeface="KPDFFP+YDIYGO320"/>
                <a:cs typeface="KPDFFP+YDIYGO320"/>
              </a:rPr>
              <a:t>싶을</a:t>
            </a:r>
            <a:r>
              <a:rPr sz="2150" spc="211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dirty="0">
                <a:solidFill>
                  <a:srgbClr val="595757"/>
                </a:solidFill>
                <a:latin typeface="KPDFFP+YDIYGO320"/>
                <a:cs typeface="KPDFFP+YDIYGO320"/>
              </a:rPr>
              <a:t>때</a:t>
            </a:r>
            <a:r>
              <a:rPr sz="2150" spc="206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dirty="0">
                <a:solidFill>
                  <a:srgbClr val="595757"/>
                </a:solidFill>
                <a:latin typeface="KPDFFP+YDIYGO320"/>
                <a:cs typeface="KPDFFP+YDIYGO320"/>
              </a:rPr>
              <a:t>자소서</a:t>
            </a:r>
            <a:r>
              <a:rPr sz="2150" spc="211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dirty="0">
                <a:solidFill>
                  <a:srgbClr val="595757"/>
                </a:solidFill>
                <a:latin typeface="KPDFFP+YDIYGO320"/>
                <a:cs typeface="KPDFFP+YDIYGO320"/>
              </a:rPr>
              <a:t>문항을</a:t>
            </a:r>
            <a:r>
              <a:rPr sz="2150" spc="211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dirty="0">
                <a:solidFill>
                  <a:srgbClr val="595757"/>
                </a:solidFill>
                <a:latin typeface="KPDFFP+YDIYGO320"/>
                <a:cs typeface="KPDFFP+YDIYGO320"/>
              </a:rPr>
              <a:t>찾으려면</a:t>
            </a:r>
          </a:p>
          <a:p>
            <a:pPr marL="0" marR="0">
              <a:lnSpc>
                <a:spcPts val="2403"/>
              </a:lnSpc>
              <a:spcBef>
                <a:spcPts val="997"/>
              </a:spcBef>
              <a:spcAft>
                <a:spcPts val="0"/>
              </a:spcAft>
            </a:pPr>
            <a:r>
              <a:rPr sz="2150" spc="80" dirty="0">
                <a:solidFill>
                  <a:srgbClr val="595757"/>
                </a:solidFill>
                <a:latin typeface="KPDFFP+YDIYGO320"/>
                <a:cs typeface="KPDFFP+YDIYGO320"/>
              </a:rPr>
              <a:t>여러</a:t>
            </a:r>
            <a:r>
              <a:rPr sz="2150" spc="83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spc="80" dirty="0">
                <a:solidFill>
                  <a:srgbClr val="595757"/>
                </a:solidFill>
                <a:latin typeface="KPDFFP+YDIYGO320"/>
                <a:cs typeface="KPDFFP+YDIYGO320"/>
              </a:rPr>
              <a:t>과정을</a:t>
            </a:r>
            <a:r>
              <a:rPr sz="2150" spc="83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spc="80" dirty="0">
                <a:solidFill>
                  <a:srgbClr val="595757"/>
                </a:solidFill>
                <a:latin typeface="KPDFFP+YDIYGO320"/>
                <a:cs typeface="KPDFFP+YDIYGO320"/>
              </a:rPr>
              <a:t>거치게</a:t>
            </a:r>
            <a:r>
              <a:rPr sz="2150" spc="83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spc="80" dirty="0">
                <a:solidFill>
                  <a:srgbClr val="595757"/>
                </a:solidFill>
                <a:latin typeface="KPDFFP+YDIYGO320"/>
                <a:cs typeface="KPDFFP+YDIYGO320"/>
              </a:rPr>
              <a:t>됩니다.</a:t>
            </a:r>
            <a:r>
              <a:rPr sz="2150" spc="87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spc="80" dirty="0">
                <a:solidFill>
                  <a:srgbClr val="595757"/>
                </a:solidFill>
                <a:latin typeface="KPDFFP+YDIYGO320"/>
                <a:cs typeface="KPDFFP+YDIYGO320"/>
              </a:rPr>
              <a:t>이런</a:t>
            </a:r>
            <a:r>
              <a:rPr sz="2150" spc="83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spc="80" dirty="0">
                <a:solidFill>
                  <a:srgbClr val="595757"/>
                </a:solidFill>
                <a:latin typeface="KPDFFP+YDIYGO320"/>
                <a:cs typeface="KPDFFP+YDIYGO320"/>
              </a:rPr>
              <a:t>불편함을</a:t>
            </a:r>
            <a:r>
              <a:rPr sz="2150" spc="83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spc="80" dirty="0">
                <a:solidFill>
                  <a:srgbClr val="595757"/>
                </a:solidFill>
                <a:latin typeface="KPDFFP+YDIYGO320"/>
                <a:cs typeface="KPDFFP+YDIYGO320"/>
              </a:rPr>
              <a:t>해결하기</a:t>
            </a:r>
            <a:r>
              <a:rPr sz="2150" spc="83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spc="80" dirty="0">
                <a:solidFill>
                  <a:srgbClr val="595757"/>
                </a:solidFill>
                <a:latin typeface="KPDFFP+YDIYGO320"/>
                <a:cs typeface="KPDFFP+YDIYGO320"/>
              </a:rPr>
              <a:t>위해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071000" y="4455743"/>
            <a:ext cx="8620647" cy="727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4"/>
              </a:lnSpc>
              <a:spcBef>
                <a:spcPts val="0"/>
              </a:spcBef>
              <a:spcAft>
                <a:spcPts val="0"/>
              </a:spcAft>
            </a:pPr>
            <a:r>
              <a:rPr sz="2150" spc="18" dirty="0">
                <a:solidFill>
                  <a:srgbClr val="5E66F2"/>
                </a:solidFill>
                <a:latin typeface="CEAURL+YDIYGO340"/>
                <a:cs typeface="CEAURL+YDIYGO340"/>
              </a:rPr>
              <a:t>기업자소서</a:t>
            </a:r>
            <a:r>
              <a:rPr sz="2150" spc="268" dirty="0">
                <a:solidFill>
                  <a:srgbClr val="5E66F2"/>
                </a:solidFill>
                <a:latin typeface="CEAURL+YDIYGO340"/>
                <a:cs typeface="CEAURL+YDIYGO340"/>
              </a:rPr>
              <a:t> </a:t>
            </a:r>
            <a:r>
              <a:rPr sz="2150" spc="18" dirty="0">
                <a:solidFill>
                  <a:srgbClr val="5E66F2"/>
                </a:solidFill>
                <a:latin typeface="CEAURL+YDIYGO340"/>
                <a:cs typeface="CEAURL+YDIYGO340"/>
              </a:rPr>
              <a:t>문항을</a:t>
            </a:r>
            <a:r>
              <a:rPr sz="2150" spc="268" dirty="0">
                <a:solidFill>
                  <a:srgbClr val="5E66F2"/>
                </a:solidFill>
                <a:latin typeface="CEAURL+YDIYGO340"/>
                <a:cs typeface="CEAURL+YDIYGO340"/>
              </a:rPr>
              <a:t> </a:t>
            </a:r>
            <a:r>
              <a:rPr sz="2150" spc="18" dirty="0">
                <a:solidFill>
                  <a:srgbClr val="5E66F2"/>
                </a:solidFill>
                <a:latin typeface="CEAURL+YDIYGO340"/>
                <a:cs typeface="CEAURL+YDIYGO340"/>
              </a:rPr>
              <a:t>바로</a:t>
            </a:r>
            <a:r>
              <a:rPr sz="2150" spc="268" dirty="0">
                <a:solidFill>
                  <a:srgbClr val="5E66F2"/>
                </a:solidFill>
                <a:latin typeface="CEAURL+YDIYGO340"/>
                <a:cs typeface="CEAURL+YDIYGO340"/>
              </a:rPr>
              <a:t> </a:t>
            </a:r>
            <a:r>
              <a:rPr sz="2150" spc="18" dirty="0">
                <a:solidFill>
                  <a:srgbClr val="5E66F2"/>
                </a:solidFill>
                <a:latin typeface="CEAURL+YDIYGO340"/>
                <a:cs typeface="CEAURL+YDIYGO340"/>
              </a:rPr>
              <a:t>확인하고</a:t>
            </a:r>
            <a:r>
              <a:rPr sz="2150" spc="268" dirty="0">
                <a:solidFill>
                  <a:srgbClr val="5E66F2"/>
                </a:solidFill>
                <a:latin typeface="CEAURL+YDIYGO340"/>
                <a:cs typeface="CEAURL+YDIYGO340"/>
              </a:rPr>
              <a:t> </a:t>
            </a:r>
            <a:r>
              <a:rPr sz="2150" spc="18" dirty="0">
                <a:solidFill>
                  <a:srgbClr val="5E66F2"/>
                </a:solidFill>
                <a:latin typeface="CEAURL+YDIYGO340"/>
                <a:cs typeface="CEAURL+YDIYGO340"/>
              </a:rPr>
              <a:t>자소서</a:t>
            </a:r>
            <a:r>
              <a:rPr sz="2150" spc="268" dirty="0">
                <a:solidFill>
                  <a:srgbClr val="5E66F2"/>
                </a:solidFill>
                <a:latin typeface="CEAURL+YDIYGO340"/>
                <a:cs typeface="CEAURL+YDIYGO340"/>
              </a:rPr>
              <a:t> </a:t>
            </a:r>
            <a:r>
              <a:rPr sz="2150" spc="18" dirty="0">
                <a:solidFill>
                  <a:srgbClr val="5E66F2"/>
                </a:solidFill>
                <a:latin typeface="CEAURL+YDIYGO340"/>
                <a:cs typeface="CEAURL+YDIYGO340"/>
              </a:rPr>
              <a:t>작성에</a:t>
            </a:r>
            <a:r>
              <a:rPr sz="2150" spc="268" dirty="0">
                <a:solidFill>
                  <a:srgbClr val="5E66F2"/>
                </a:solidFill>
                <a:latin typeface="CEAURL+YDIYGO340"/>
                <a:cs typeface="CEAURL+YDIYGO340"/>
              </a:rPr>
              <a:t> </a:t>
            </a:r>
            <a:r>
              <a:rPr sz="2150" spc="18" dirty="0">
                <a:solidFill>
                  <a:srgbClr val="5E66F2"/>
                </a:solidFill>
                <a:latin typeface="CEAURL+YDIYGO340"/>
                <a:cs typeface="CEAURL+YDIYGO340"/>
              </a:rPr>
              <a:t>필요한</a:t>
            </a:r>
            <a:r>
              <a:rPr sz="2150" spc="268" dirty="0">
                <a:solidFill>
                  <a:srgbClr val="5E66F2"/>
                </a:solidFill>
                <a:latin typeface="CEAURL+YDIYGO340"/>
                <a:cs typeface="CEAURL+YDIYGO340"/>
              </a:rPr>
              <a:t> </a:t>
            </a:r>
            <a:r>
              <a:rPr sz="2150" spc="18" dirty="0">
                <a:solidFill>
                  <a:srgbClr val="5E66F2"/>
                </a:solidFill>
                <a:latin typeface="CEAURL+YDIYGO340"/>
                <a:cs typeface="CEAURL+YDIYGO340"/>
              </a:rPr>
              <a:t>기능과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071000" y="4887646"/>
            <a:ext cx="4840052" cy="727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4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5E66F2"/>
                </a:solidFill>
                <a:latin typeface="CEAURL+YDIYGO340"/>
                <a:cs typeface="CEAURL+YDIYGO340"/>
              </a:rPr>
              <a:t>정보를 모은 취업지원 사이트 </a:t>
            </a:r>
            <a:r>
              <a:rPr sz="2150" dirty="0">
                <a:solidFill>
                  <a:srgbClr val="595757"/>
                </a:solidFill>
                <a:latin typeface="KPDFFP+YDIYGO320"/>
                <a:cs typeface="KPDFFP+YDIYGO320"/>
              </a:rPr>
              <a:t>입니다.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015371" y="5745463"/>
            <a:ext cx="5492206" cy="858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53"/>
              </a:lnSpc>
              <a:spcBef>
                <a:spcPts val="0"/>
              </a:spcBef>
              <a:spcAft>
                <a:spcPts val="0"/>
              </a:spcAft>
            </a:pPr>
            <a:r>
              <a:rPr sz="4050" baseline="-2400" dirty="0">
                <a:solidFill>
                  <a:srgbClr val="5E66F2"/>
                </a:solidFill>
                <a:latin typeface="CEAURL+YDIYGO340"/>
                <a:cs typeface="CEAURL+YDIYGO340"/>
              </a:rPr>
              <a:t>자소설닷컴</a:t>
            </a:r>
            <a:r>
              <a:rPr sz="2500" dirty="0">
                <a:solidFill>
                  <a:srgbClr val="717071"/>
                </a:solidFill>
                <a:latin typeface="KPDFFP+YDIYGO320"/>
                <a:cs typeface="KPDFFP+YDIYGO320"/>
              </a:rPr>
              <a:t>(https://jasoseol.com/)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071000" y="5796386"/>
            <a:ext cx="2258643" cy="7148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KPDFFP+YDIYGO320"/>
                <a:cs typeface="KPDFFP+YDIYGO320"/>
              </a:rPr>
              <a:t>벤치마킹 사이트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071000" y="8030863"/>
            <a:ext cx="1947306" cy="695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7"/>
              </a:lnSpc>
              <a:spcBef>
                <a:spcPts val="0"/>
              </a:spcBef>
              <a:spcAft>
                <a:spcPts val="0"/>
              </a:spcAft>
            </a:pPr>
            <a:r>
              <a:rPr sz="2100" spc="-44" dirty="0">
                <a:solidFill>
                  <a:srgbClr val="7D7C7D"/>
                </a:solidFill>
                <a:latin typeface="OBKOUP+YDIYGO350"/>
                <a:cs typeface="OBKOUP+YDIYGO350"/>
              </a:rPr>
              <a:t>EveryWork</a:t>
            </a:r>
            <a:r>
              <a:rPr sz="2400" baseline="-4421" dirty="0">
                <a:solidFill>
                  <a:srgbClr val="7D7C7D"/>
                </a:solidFill>
                <a:latin typeface="OIOKAC+YDIYGO330"/>
                <a:cs typeface="OIOKAC+YDIYGO330"/>
              </a:rPr>
              <a:t>는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071000" y="8349048"/>
            <a:ext cx="6965549" cy="1084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4"/>
              </a:lnSpc>
              <a:spcBef>
                <a:spcPts val="0"/>
              </a:spcBef>
              <a:spcAft>
                <a:spcPts val="0"/>
              </a:spcAft>
            </a:pPr>
            <a:r>
              <a:rPr sz="1600" spc="-10" dirty="0">
                <a:solidFill>
                  <a:srgbClr val="7D7C7D"/>
                </a:solidFill>
                <a:latin typeface="OIOKAC+YDIYGO330"/>
                <a:cs typeface="OIOKAC+YDIYGO330"/>
              </a:rPr>
              <a:t>'Everyone</a:t>
            </a:r>
            <a:r>
              <a:rPr sz="1600" spc="160" dirty="0">
                <a:solidFill>
                  <a:srgbClr val="7D7C7D"/>
                </a:solidFill>
                <a:latin typeface="OIOKAC+YDIYGO330"/>
                <a:cs typeface="OIOKAC+YDIYGO330"/>
              </a:rPr>
              <a:t> </a:t>
            </a:r>
            <a:r>
              <a:rPr sz="1600" dirty="0">
                <a:solidFill>
                  <a:srgbClr val="7D7C7D"/>
                </a:solidFill>
                <a:latin typeface="OIOKAC+YDIYGO330"/>
                <a:cs typeface="OIOKAC+YDIYGO330"/>
              </a:rPr>
              <a:t>can</a:t>
            </a:r>
            <a:r>
              <a:rPr sz="1600" spc="151" dirty="0">
                <a:solidFill>
                  <a:srgbClr val="7D7C7D"/>
                </a:solidFill>
                <a:latin typeface="OIOKAC+YDIYGO330"/>
                <a:cs typeface="OIOKAC+YDIYGO330"/>
              </a:rPr>
              <a:t> </a:t>
            </a:r>
            <a:r>
              <a:rPr sz="1600" dirty="0">
                <a:solidFill>
                  <a:srgbClr val="7D7C7D"/>
                </a:solidFill>
                <a:latin typeface="OIOKAC+YDIYGO330"/>
                <a:cs typeface="OIOKAC+YDIYGO330"/>
              </a:rPr>
              <a:t>work'</a:t>
            </a:r>
            <a:r>
              <a:rPr sz="1600" spc="79" dirty="0">
                <a:solidFill>
                  <a:srgbClr val="7D7C7D"/>
                </a:solidFill>
                <a:latin typeface="OIOKAC+YDIYGO330"/>
                <a:cs typeface="OIOKAC+YDIYGO330"/>
              </a:rPr>
              <a:t> </a:t>
            </a:r>
            <a:r>
              <a:rPr sz="1450" dirty="0">
                <a:solidFill>
                  <a:srgbClr val="7D7C7D"/>
                </a:solidFill>
                <a:latin typeface="KPDFFP+YDIYGO320"/>
                <a:cs typeface="KPDFFP+YDIYGO320"/>
              </a:rPr>
              <a:t>라는</a:t>
            </a:r>
            <a:r>
              <a:rPr sz="1450" spc="136" dirty="0">
                <a:solidFill>
                  <a:srgbClr val="7D7C7D"/>
                </a:solidFill>
                <a:latin typeface="KPDFFP+YDIYGO320"/>
                <a:cs typeface="KPDFFP+YDIYGO320"/>
              </a:rPr>
              <a:t> </a:t>
            </a:r>
            <a:r>
              <a:rPr sz="1450" dirty="0">
                <a:solidFill>
                  <a:srgbClr val="7D7C7D"/>
                </a:solidFill>
                <a:latin typeface="KPDFFP+YDIYGO320"/>
                <a:cs typeface="KPDFFP+YDIYGO320"/>
              </a:rPr>
              <a:t>문구를</a:t>
            </a:r>
            <a:r>
              <a:rPr sz="1450" spc="136" dirty="0">
                <a:solidFill>
                  <a:srgbClr val="7D7C7D"/>
                </a:solidFill>
                <a:latin typeface="KPDFFP+YDIYGO320"/>
                <a:cs typeface="KPDFFP+YDIYGO320"/>
              </a:rPr>
              <a:t> </a:t>
            </a:r>
            <a:r>
              <a:rPr sz="1450" dirty="0">
                <a:solidFill>
                  <a:srgbClr val="7D7C7D"/>
                </a:solidFill>
                <a:latin typeface="KPDFFP+YDIYGO320"/>
                <a:cs typeface="KPDFFP+YDIYGO320"/>
              </a:rPr>
              <a:t>줄여</a:t>
            </a:r>
            <a:r>
              <a:rPr sz="1450" spc="141" dirty="0">
                <a:solidFill>
                  <a:srgbClr val="7D7C7D"/>
                </a:solidFill>
                <a:latin typeface="KPDFFP+YDIYGO320"/>
                <a:cs typeface="KPDFFP+YDIYGO320"/>
              </a:rPr>
              <a:t> </a:t>
            </a:r>
            <a:r>
              <a:rPr sz="1550" spc="-18" dirty="0">
                <a:solidFill>
                  <a:srgbClr val="7D7C7D"/>
                </a:solidFill>
                <a:latin typeface="OIOKAC+YDIYGO330"/>
                <a:cs typeface="OIOKAC+YDIYGO330"/>
              </a:rPr>
              <a:t>누구나</a:t>
            </a:r>
            <a:r>
              <a:rPr sz="1550" spc="135" dirty="0">
                <a:solidFill>
                  <a:srgbClr val="7D7C7D"/>
                </a:solidFill>
                <a:latin typeface="OIOKAC+YDIYGO330"/>
                <a:cs typeface="OIOKAC+YDIYGO330"/>
              </a:rPr>
              <a:t> </a:t>
            </a:r>
            <a:r>
              <a:rPr sz="1550" spc="-18" dirty="0">
                <a:solidFill>
                  <a:srgbClr val="7D7C7D"/>
                </a:solidFill>
                <a:latin typeface="OIOKAC+YDIYGO330"/>
                <a:cs typeface="OIOKAC+YDIYGO330"/>
              </a:rPr>
              <a:t>취업할</a:t>
            </a:r>
            <a:r>
              <a:rPr sz="1550" spc="135" dirty="0">
                <a:solidFill>
                  <a:srgbClr val="7D7C7D"/>
                </a:solidFill>
                <a:latin typeface="OIOKAC+YDIYGO330"/>
                <a:cs typeface="OIOKAC+YDIYGO330"/>
              </a:rPr>
              <a:t> </a:t>
            </a:r>
            <a:r>
              <a:rPr sz="1550" dirty="0">
                <a:solidFill>
                  <a:srgbClr val="7D7C7D"/>
                </a:solidFill>
                <a:latin typeface="OIOKAC+YDIYGO330"/>
                <a:cs typeface="OIOKAC+YDIYGO330"/>
              </a:rPr>
              <a:t>수</a:t>
            </a:r>
            <a:r>
              <a:rPr sz="1550" spc="117" dirty="0">
                <a:solidFill>
                  <a:srgbClr val="7D7C7D"/>
                </a:solidFill>
                <a:latin typeface="OIOKAC+YDIYGO330"/>
                <a:cs typeface="OIOKAC+YDIYGO330"/>
              </a:rPr>
              <a:t> </a:t>
            </a:r>
            <a:r>
              <a:rPr sz="1550" spc="-18" dirty="0">
                <a:solidFill>
                  <a:srgbClr val="7D7C7D"/>
                </a:solidFill>
                <a:latin typeface="OIOKAC+YDIYGO330"/>
                <a:cs typeface="OIOKAC+YDIYGO330"/>
              </a:rPr>
              <a:t>있다는</a:t>
            </a:r>
            <a:r>
              <a:rPr sz="1550" spc="135" dirty="0">
                <a:solidFill>
                  <a:srgbClr val="7D7C7D"/>
                </a:solidFill>
                <a:latin typeface="OIOKAC+YDIYGO330"/>
                <a:cs typeface="OIOKAC+YDIYGO330"/>
              </a:rPr>
              <a:t> </a:t>
            </a:r>
            <a:r>
              <a:rPr sz="1550" spc="-15" dirty="0">
                <a:solidFill>
                  <a:srgbClr val="7D7C7D"/>
                </a:solidFill>
                <a:latin typeface="OIOKAC+YDIYGO330"/>
                <a:cs typeface="OIOKAC+YDIYGO330"/>
              </a:rPr>
              <a:t>의미</a:t>
            </a:r>
            <a:r>
              <a:rPr sz="1450" dirty="0">
                <a:solidFill>
                  <a:srgbClr val="7D7C7D"/>
                </a:solidFill>
                <a:latin typeface="KPDFFP+YDIYGO320"/>
                <a:cs typeface="KPDFFP+YDIYGO320"/>
              </a:rPr>
              <a:t>로</a:t>
            </a:r>
          </a:p>
          <a:p>
            <a:pPr marL="75" marR="0">
              <a:lnSpc>
                <a:spcPts val="1648"/>
              </a:lnSpc>
              <a:spcBef>
                <a:spcPts val="599"/>
              </a:spcBef>
              <a:spcAft>
                <a:spcPts val="0"/>
              </a:spcAft>
            </a:pPr>
            <a:r>
              <a:rPr sz="1450" dirty="0">
                <a:solidFill>
                  <a:srgbClr val="7D7C7D"/>
                </a:solidFill>
                <a:latin typeface="KPDFFP+YDIYGO320"/>
                <a:cs typeface="KPDFFP+YDIYGO320"/>
              </a:rPr>
              <a:t>취업난으로 스트레스가 많은 구직자들에게 조금이라도 용기와 응원의 메시지를</a:t>
            </a:r>
          </a:p>
          <a:p>
            <a:pPr marL="75" marR="0">
              <a:lnSpc>
                <a:spcPts val="1648"/>
              </a:lnSpc>
              <a:spcBef>
                <a:spcPts val="723"/>
              </a:spcBef>
              <a:spcAft>
                <a:spcPts val="0"/>
              </a:spcAft>
            </a:pPr>
            <a:r>
              <a:rPr sz="1450" dirty="0">
                <a:solidFill>
                  <a:srgbClr val="7D7C7D"/>
                </a:solidFill>
                <a:latin typeface="KPDFFP+YDIYGO320"/>
                <a:cs typeface="KPDFFP+YDIYGO320"/>
              </a:rPr>
              <a:t>주기 위해 지은 이름입니다.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5129727" y="2978571"/>
            <a:ext cx="1969947" cy="19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9617750" y="2978571"/>
            <a:ext cx="1969947" cy="19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30538" y="2000411"/>
            <a:ext cx="1962683" cy="19626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74127" y="2000411"/>
            <a:ext cx="1962683" cy="19626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29833" y="2000411"/>
            <a:ext cx="1962683" cy="19626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914594" y="701713"/>
            <a:ext cx="2116709" cy="127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89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01 서비스개요</a:t>
            </a:r>
          </a:p>
          <a:p>
            <a:pPr marL="0" marR="0">
              <a:lnSpc>
                <a:spcPts val="3580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808080"/>
                </a:solidFill>
                <a:latin typeface="CEAURL+YDIYGO340"/>
                <a:cs typeface="CEAURL+YDIYGO340"/>
              </a:rPr>
              <a:t>개발환경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625015" y="3356044"/>
            <a:ext cx="957910" cy="7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7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FFFFFF"/>
                </a:solidFill>
                <a:latin typeface="GOMILI+YDIYGO360"/>
                <a:cs typeface="GOMILI+YDIYGO360"/>
              </a:rPr>
              <a:t>공</a:t>
            </a:r>
            <a:r>
              <a:rPr sz="2050" spc="-12" dirty="0">
                <a:solidFill>
                  <a:srgbClr val="FFFFFF"/>
                </a:solidFill>
                <a:latin typeface="GOMILI+YDIYGO360"/>
                <a:cs typeface="GOMILI+YDIYGO360"/>
              </a:rPr>
              <a:t> </a:t>
            </a:r>
            <a:r>
              <a:rPr sz="2050" dirty="0">
                <a:solidFill>
                  <a:srgbClr val="FFFFFF"/>
                </a:solidFill>
                <a:latin typeface="GOMILI+YDIYGO360"/>
                <a:cs typeface="GOMILI+YDIYGO360"/>
              </a:rPr>
              <a:t>통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34920" y="3356044"/>
            <a:ext cx="1545762" cy="7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7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5" dirty="0">
                <a:solidFill>
                  <a:srgbClr val="FFFFFF"/>
                </a:solidFill>
                <a:latin typeface="GOMILI+YDIYGO360"/>
                <a:cs typeface="GOMILI+YDIYGO360"/>
              </a:rPr>
              <a:t>Frontend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199425" y="3356044"/>
            <a:ext cx="1506123" cy="7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7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8" dirty="0">
                <a:solidFill>
                  <a:srgbClr val="FFFFFF"/>
                </a:solidFill>
                <a:latin typeface="GOMILI+YDIYGO360"/>
                <a:cs typeface="GOMILI+YDIYGO360"/>
              </a:rPr>
              <a:t>Backend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114555" y="4498292"/>
            <a:ext cx="1911067" cy="14999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577" marR="0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5" dirty="0">
                <a:solidFill>
                  <a:srgbClr val="4C4948"/>
                </a:solidFill>
                <a:latin typeface="OBKOUP+YDIYGO350"/>
                <a:cs typeface="OBKOUP+YDIYGO350"/>
              </a:rPr>
              <a:t>운영체제</a:t>
            </a:r>
          </a:p>
          <a:p>
            <a:pPr marL="0" marR="0">
              <a:lnSpc>
                <a:spcPts val="2433"/>
              </a:lnSpc>
              <a:spcBef>
                <a:spcPts val="621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Windows 10</a:t>
            </a:r>
          </a:p>
          <a:p>
            <a:pPr marL="662560" marR="0">
              <a:lnSpc>
                <a:spcPts val="2433"/>
              </a:lnSpc>
              <a:spcBef>
                <a:spcPts val="666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-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604898" y="4498292"/>
            <a:ext cx="1825321" cy="730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4B4848"/>
                </a:solidFill>
                <a:latin typeface="OBKOUP+YDIYGO350"/>
                <a:cs typeface="OBKOUP+YDIYGO350"/>
              </a:rPr>
              <a:t>Language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902176" y="4498292"/>
            <a:ext cx="1825320" cy="32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4B4848"/>
                </a:solidFill>
                <a:latin typeface="OBKOUP+YDIYGO350"/>
                <a:cs typeface="OBKOUP+YDIYGO350"/>
              </a:rPr>
              <a:t>Language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759050" y="4920695"/>
            <a:ext cx="3562629" cy="71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HTML5, CSS3, </a:t>
            </a:r>
            <a:r>
              <a:rPr sz="2150" spc="-10" dirty="0">
                <a:solidFill>
                  <a:srgbClr val="717071"/>
                </a:solidFill>
                <a:latin typeface="OIOKAC+YDIYGO330"/>
                <a:cs typeface="OIOKAC+YDIYGO330"/>
              </a:rPr>
              <a:t>Javascript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207539" y="4920695"/>
            <a:ext cx="3214594" cy="620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433"/>
              </a:lnSpc>
            </a:pPr>
            <a:r>
              <a:rPr sz="2150" spc="-129">
                <a:solidFill>
                  <a:srgbClr val="717071"/>
                </a:solidFill>
                <a:latin typeface="OIOKAC+YDIYGO330"/>
                <a:cs typeface="OIOKAC+YDIYGO330"/>
              </a:rPr>
              <a:t>JAVA</a:t>
            </a:r>
            <a:r>
              <a:rPr lang="en-US" sz="2150" spc="-129">
                <a:solidFill>
                  <a:srgbClr val="717071"/>
                </a:solidFill>
                <a:latin typeface="OIOKAC+YDIYGO330"/>
                <a:cs typeface="OIOKAC+YDIYGO330"/>
              </a:rPr>
              <a:t>  1.8 </a:t>
            </a:r>
            <a:r>
              <a:rPr sz="2150">
                <a:solidFill>
                  <a:srgbClr val="717071"/>
                </a:solidFill>
                <a:latin typeface="OIOKAC+YDIYGO330"/>
                <a:cs typeface="OIOKAC+YDIYGO330"/>
              </a:rPr>
              <a:t>, </a:t>
            </a: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JSP</a:t>
            </a:r>
            <a:r>
              <a:rPr sz="2150">
                <a:solidFill>
                  <a:srgbClr val="717071"/>
                </a:solidFill>
                <a:latin typeface="OIOKAC+YDIYGO330"/>
                <a:cs typeface="OIOKAC+YDIYGO330"/>
              </a:rPr>
              <a:t>, Servlet</a:t>
            </a:r>
            <a:r>
              <a:rPr lang="en-US" sz="2150">
                <a:solidFill>
                  <a:srgbClr val="717071"/>
                </a:solidFill>
                <a:latin typeface="OIOKAC+YDIYGO330"/>
                <a:cs typeface="OIOKAC+YDIYGO330"/>
              </a:rPr>
              <a:t> 3</a:t>
            </a:r>
          </a:p>
          <a:p>
            <a:pPr algn="ctr">
              <a:lnSpc>
                <a:spcPts val="2433"/>
              </a:lnSpc>
            </a:pPr>
            <a:r>
              <a:rPr lang="en-US" sz="2150">
                <a:solidFill>
                  <a:srgbClr val="717071"/>
                </a:solidFill>
                <a:latin typeface="OIOKAC+YDIYGO330"/>
                <a:cs typeface="OIOKAC+YDIYGO330"/>
              </a:rPr>
              <a:t>-</a:t>
            </a:r>
            <a:endParaRPr sz="2150" dirty="0">
              <a:solidFill>
                <a:srgbClr val="717071"/>
              </a:solidFill>
              <a:latin typeface="OIOKAC+YDIYGO330"/>
              <a:cs typeface="OIOKAC+YDIYGO33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21420" y="5288875"/>
            <a:ext cx="582771" cy="71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-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706296" y="5679392"/>
            <a:ext cx="2729166" cy="1145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5" dirty="0">
                <a:solidFill>
                  <a:srgbClr val="4B4848"/>
                </a:solidFill>
                <a:latin typeface="OBKOUP+YDIYGO350"/>
                <a:cs typeface="OBKOUP+YDIYGO350"/>
              </a:rPr>
              <a:t>소스코드 작성 도구</a:t>
            </a:r>
          </a:p>
          <a:p>
            <a:pPr marL="720203" marR="0">
              <a:lnSpc>
                <a:spcPts val="2433"/>
              </a:lnSpc>
              <a:spcBef>
                <a:spcPts val="921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Eclipse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531280" y="5692092"/>
            <a:ext cx="1972564" cy="730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sz="2200" spc="46" dirty="0">
                <a:solidFill>
                  <a:srgbClr val="4B4848"/>
                </a:solidFill>
                <a:latin typeface="OBKOUP+YDIYGO350"/>
                <a:cs typeface="OBKOUP+YDIYGO350"/>
              </a:rPr>
              <a:t>Framework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828554" y="5692092"/>
            <a:ext cx="1972564" cy="32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sz="2200" spc="46" dirty="0">
                <a:solidFill>
                  <a:srgbClr val="4B4848"/>
                </a:solidFill>
                <a:latin typeface="OBKOUP+YDIYGO350"/>
                <a:cs typeface="OBKOUP+YDIYGO350"/>
              </a:rPr>
              <a:t>Framework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554089" y="6114495"/>
            <a:ext cx="1917151" cy="71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jQuery, Ajax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876936" y="6114495"/>
            <a:ext cx="3875800" cy="620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243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Spring </a:t>
            </a:r>
            <a:r>
              <a:rPr sz="2150" spc="-11">
                <a:solidFill>
                  <a:srgbClr val="717071"/>
                </a:solidFill>
                <a:latin typeface="OIOKAC+YDIYGO330"/>
                <a:cs typeface="OIOKAC+YDIYGO330"/>
              </a:rPr>
              <a:t>Framework</a:t>
            </a:r>
            <a:r>
              <a:rPr sz="2150">
                <a:solidFill>
                  <a:srgbClr val="717071"/>
                </a:solidFill>
                <a:latin typeface="OIOKAC+YDIYGO330"/>
                <a:cs typeface="OIOKAC+YDIYGO330"/>
              </a:rPr>
              <a:t> </a:t>
            </a:r>
            <a:r>
              <a:rPr lang="en-US" sz="2150">
                <a:solidFill>
                  <a:srgbClr val="717071"/>
                </a:solidFill>
                <a:latin typeface="OIOKAC+YDIYGO330"/>
                <a:cs typeface="OIOKAC+YDIYGO330"/>
              </a:rPr>
              <a:t>4</a:t>
            </a:r>
            <a:r>
              <a:rPr sz="2150">
                <a:solidFill>
                  <a:srgbClr val="717071"/>
                </a:solidFill>
                <a:latin typeface="OIOKAC+YDIYGO330"/>
                <a:cs typeface="OIOKAC+YDIYGO330"/>
              </a:rPr>
              <a:t>,</a:t>
            </a:r>
            <a:r>
              <a:rPr lang="en-US" sz="2150">
                <a:solidFill>
                  <a:srgbClr val="717071"/>
                </a:solidFill>
                <a:latin typeface="OIOKAC+YDIYGO330"/>
                <a:cs typeface="OIOKAC+YDIYGO330"/>
              </a:rPr>
              <a:t> </a:t>
            </a:r>
            <a:r>
              <a:rPr sz="2150">
                <a:solidFill>
                  <a:srgbClr val="717071"/>
                </a:solidFill>
                <a:latin typeface="OIOKAC+YDIYGO330"/>
                <a:cs typeface="OIOKAC+YDIYGO330"/>
              </a:rPr>
              <a:t>MyBatis</a:t>
            </a:r>
            <a:r>
              <a:rPr lang="en-US" sz="2150">
                <a:solidFill>
                  <a:srgbClr val="717071"/>
                </a:solidFill>
                <a:latin typeface="OIOKAC+YDIYGO330"/>
                <a:cs typeface="OIOKAC+YDIYGO330"/>
              </a:rPr>
              <a:t> 3</a:t>
            </a:r>
          </a:p>
          <a:p>
            <a:pPr marL="0" marR="0" algn="ctr">
              <a:lnSpc>
                <a:spcPts val="243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50">
                <a:solidFill>
                  <a:srgbClr val="717071"/>
                </a:solidFill>
                <a:latin typeface="OIOKAC+YDIYGO330"/>
                <a:cs typeface="OIOKAC+YDIYGO330"/>
              </a:rPr>
              <a:t>-</a:t>
            </a:r>
            <a:endParaRPr sz="2150" dirty="0">
              <a:solidFill>
                <a:srgbClr val="717071"/>
              </a:solidFill>
              <a:latin typeface="OIOKAC+YDIYGO330"/>
              <a:cs typeface="OIOKAC+YDIYGO33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76977" y="6533698"/>
            <a:ext cx="582771" cy="71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-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1782175" y="6885892"/>
            <a:ext cx="2065322" cy="32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sz="2200" spc="11" dirty="0">
                <a:solidFill>
                  <a:srgbClr val="4B4848"/>
                </a:solidFill>
                <a:latin typeface="OBKOUP+YDIYGO350"/>
                <a:cs typeface="OBKOUP+YDIYGO350"/>
              </a:rPr>
              <a:t>Web</a:t>
            </a:r>
            <a:r>
              <a:rPr sz="2200" spc="98" dirty="0">
                <a:solidFill>
                  <a:srgbClr val="4B4848"/>
                </a:solidFill>
                <a:latin typeface="OBKOUP+YDIYGO350"/>
                <a:cs typeface="OBKOUP+YDIYGO350"/>
              </a:rPr>
              <a:t> </a:t>
            </a:r>
            <a:r>
              <a:rPr sz="2200" spc="50" dirty="0">
                <a:solidFill>
                  <a:srgbClr val="4B4848"/>
                </a:solidFill>
                <a:latin typeface="OBKOUP+YDIYGO350"/>
                <a:cs typeface="OBKOUP+YDIYGO350"/>
              </a:rPr>
              <a:t>Server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838312" y="6936692"/>
            <a:ext cx="2469896" cy="730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5" dirty="0">
                <a:solidFill>
                  <a:srgbClr val="4B4848"/>
                </a:solidFill>
                <a:latin typeface="OBKOUP+YDIYGO350"/>
                <a:cs typeface="OBKOUP+YDIYGO350"/>
              </a:rPr>
              <a:t>그래픽 제작 도구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1440289" y="7308295"/>
            <a:ext cx="2749094" cy="3127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243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Apache tomcat 9.0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461673" y="7359095"/>
            <a:ext cx="3224717" cy="1455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3"/>
              </a:lnSpc>
              <a:spcBef>
                <a:spcPts val="0"/>
              </a:spcBef>
              <a:spcAft>
                <a:spcPts val="0"/>
              </a:spcAft>
            </a:pPr>
            <a:r>
              <a:rPr sz="2150" spc="-10" dirty="0">
                <a:solidFill>
                  <a:srgbClr val="717071"/>
                </a:solidFill>
                <a:latin typeface="OIOKAC+YDIYGO330"/>
                <a:cs typeface="OIOKAC+YDIYGO330"/>
              </a:rPr>
              <a:t>Adobe</a:t>
            </a: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 Photoshop CS6</a:t>
            </a:r>
          </a:p>
          <a:p>
            <a:pPr marL="57732" marR="0">
              <a:lnSpc>
                <a:spcPts val="2433"/>
              </a:lnSpc>
              <a:spcBef>
                <a:spcPts val="465"/>
              </a:spcBef>
              <a:spcAft>
                <a:spcPts val="0"/>
              </a:spcAft>
            </a:pPr>
            <a:r>
              <a:rPr sz="2150" spc="-10" dirty="0">
                <a:solidFill>
                  <a:srgbClr val="717071"/>
                </a:solidFill>
                <a:latin typeface="OIOKAC+YDIYGO330"/>
                <a:cs typeface="OIOKAC+YDIYGO330"/>
              </a:rPr>
              <a:t>Adobe</a:t>
            </a: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 Illustrator</a:t>
            </a:r>
            <a:r>
              <a:rPr sz="2150" spc="755" dirty="0">
                <a:solidFill>
                  <a:srgbClr val="717071"/>
                </a:solidFill>
                <a:latin typeface="OIOKAC+YDIYGO330"/>
                <a:cs typeface="OIOKAC+YDIYGO330"/>
              </a:rPr>
              <a:t> </a:t>
            </a: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CS6</a:t>
            </a:r>
          </a:p>
          <a:p>
            <a:pPr marL="1315316" marR="0">
              <a:lnSpc>
                <a:spcPts val="2433"/>
              </a:lnSpc>
              <a:spcBef>
                <a:spcPts val="465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-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2468248" y="7676474"/>
            <a:ext cx="58277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243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-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1932771" y="8079692"/>
            <a:ext cx="1764131" cy="32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5" dirty="0">
                <a:solidFill>
                  <a:srgbClr val="4B4848"/>
                </a:solidFill>
                <a:latin typeface="OBKOUP+YDIYGO350"/>
                <a:cs typeface="OBKOUP+YDIYGO350"/>
              </a:rPr>
              <a:t>Database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022715" y="8498792"/>
            <a:ext cx="2101088" cy="730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5" dirty="0">
                <a:solidFill>
                  <a:srgbClr val="4B4848"/>
                </a:solidFill>
                <a:latin typeface="OBKOUP+YDIYGO350"/>
                <a:cs typeface="OBKOUP+YDIYGO350"/>
              </a:rPr>
              <a:t>형상관리 도구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2210416" y="8502095"/>
            <a:ext cx="1208840" cy="3127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2433"/>
              </a:lnSpc>
              <a:spcBef>
                <a:spcPts val="0"/>
              </a:spcBef>
              <a:spcAft>
                <a:spcPts val="0"/>
              </a:spcAft>
            </a:pPr>
            <a:r>
              <a:rPr sz="2150" spc="-17" dirty="0">
                <a:solidFill>
                  <a:srgbClr val="717071"/>
                </a:solidFill>
                <a:latin typeface="OIOKAC+YDIYGO330"/>
                <a:cs typeface="OIOKAC+YDIYGO330"/>
              </a:rPr>
              <a:t>Oracle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707038" y="8921195"/>
            <a:ext cx="2722953" cy="71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GitHub, </a:t>
            </a:r>
            <a:r>
              <a:rPr sz="2150" spc="-14" dirty="0">
                <a:solidFill>
                  <a:srgbClr val="717071"/>
                </a:solidFill>
                <a:latin typeface="OIOKAC+YDIYGO330"/>
                <a:cs typeface="OIOKAC+YDIYGO330"/>
              </a:rPr>
              <a:t>Sourcetree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913801"/>
            <a:ext cx="16262350" cy="8252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914594" y="701713"/>
            <a:ext cx="2116709" cy="127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89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01 서비스개요</a:t>
            </a:r>
          </a:p>
          <a:p>
            <a:pPr marL="0" marR="0">
              <a:lnSpc>
                <a:spcPts val="3580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808080"/>
                </a:solidFill>
                <a:latin typeface="CEAURL+YDIYGO340"/>
                <a:cs typeface="CEAURL+YDIYGO340"/>
              </a:rPr>
              <a:t>조직계획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93509" y="2775414"/>
            <a:ext cx="1716277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65"/>
              </a:lnSpc>
              <a:spcBef>
                <a:spcPts val="0"/>
              </a:spcBef>
              <a:spcAft>
                <a:spcPts val="0"/>
              </a:spcAft>
            </a:pPr>
            <a:r>
              <a:rPr sz="2900" spc="580" dirty="0">
                <a:solidFill>
                  <a:srgbClr val="4B4848"/>
                </a:solidFill>
                <a:latin typeface="GOMILI+YDIYGO360"/>
                <a:cs typeface="GOMILI+YDIYGO360"/>
              </a:rPr>
              <a:t>박</a:t>
            </a:r>
            <a:r>
              <a:rPr lang="en-US" sz="2900" spc="580" dirty="0">
                <a:solidFill>
                  <a:srgbClr val="4B4848"/>
                </a:solidFill>
                <a:latin typeface="GOMILI+YDIYGO360"/>
                <a:cs typeface="GOMILI+YDIYGO360"/>
              </a:rPr>
              <a:t> </a:t>
            </a:r>
            <a:r>
              <a:rPr lang="en-US" sz="2900" spc="580" dirty="0">
                <a:solidFill>
                  <a:srgbClr val="4B4848"/>
                </a:solidFill>
                <a:latin typeface="+mn-ea"/>
                <a:cs typeface="GOMILI+YDIYGO360"/>
              </a:rPr>
              <a:t>??</a:t>
            </a:r>
            <a:endParaRPr sz="2900" spc="580" dirty="0">
              <a:solidFill>
                <a:srgbClr val="4B4848"/>
              </a:solidFill>
              <a:latin typeface="+mn-ea"/>
              <a:cs typeface="GOMILI+YDIYGO36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15238" y="2801570"/>
            <a:ext cx="1716278" cy="442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65"/>
              </a:lnSpc>
              <a:spcBef>
                <a:spcPts val="0"/>
              </a:spcBef>
              <a:spcAft>
                <a:spcPts val="0"/>
              </a:spcAft>
            </a:pPr>
            <a:r>
              <a:rPr sz="2900" spc="580" dirty="0">
                <a:solidFill>
                  <a:srgbClr val="4B4848"/>
                </a:solidFill>
                <a:latin typeface="GOMILI+YDIYGO360"/>
                <a:cs typeface="GOMILI+YDIYGO360"/>
              </a:rPr>
              <a:t>김</a:t>
            </a:r>
            <a:r>
              <a:rPr lang="en-US" altLang="ko-KR" sz="2900" spc="580" dirty="0">
                <a:solidFill>
                  <a:srgbClr val="4B4848"/>
                </a:solidFill>
                <a:latin typeface="+mn-ea"/>
                <a:cs typeface="GOMILI+YDIYGO360"/>
              </a:rPr>
              <a:t> ??</a:t>
            </a:r>
            <a:endParaRPr sz="2900" spc="580" dirty="0">
              <a:solidFill>
                <a:srgbClr val="4B4848"/>
              </a:solidFill>
              <a:latin typeface="GOMILI+YDIYGO360"/>
              <a:cs typeface="GOMILI+YDIYGO36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31814" y="2800666"/>
            <a:ext cx="1716278" cy="442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65"/>
              </a:lnSpc>
              <a:spcBef>
                <a:spcPts val="0"/>
              </a:spcBef>
              <a:spcAft>
                <a:spcPts val="0"/>
              </a:spcAft>
            </a:pPr>
            <a:r>
              <a:rPr sz="2900" spc="580" dirty="0">
                <a:solidFill>
                  <a:srgbClr val="4B4848"/>
                </a:solidFill>
                <a:latin typeface="GOMILI+YDIYGO360"/>
                <a:cs typeface="GOMILI+YDIYGO360"/>
              </a:rPr>
              <a:t>구</a:t>
            </a:r>
            <a:r>
              <a:rPr lang="en-US" altLang="ko-KR" sz="2900" spc="580" dirty="0">
                <a:solidFill>
                  <a:srgbClr val="4B4848"/>
                </a:solidFill>
                <a:latin typeface="+mn-ea"/>
                <a:cs typeface="GOMILI+YDIYGO360"/>
              </a:rPr>
              <a:t> ??</a:t>
            </a:r>
            <a:endParaRPr sz="2900" spc="580" dirty="0">
              <a:solidFill>
                <a:srgbClr val="4B4848"/>
              </a:solidFill>
              <a:latin typeface="GOMILI+YDIYGO360"/>
              <a:cs typeface="GOMILI+YDIYGO36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38740" y="3772541"/>
            <a:ext cx="2503931" cy="1196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3"/>
              </a:lnSpc>
              <a:spcBef>
                <a:spcPts val="0"/>
              </a:spcBef>
              <a:spcAft>
                <a:spcPts val="0"/>
              </a:spcAft>
            </a:pPr>
            <a:r>
              <a:rPr sz="2400" spc="179" dirty="0">
                <a:solidFill>
                  <a:srgbClr val="656464"/>
                </a:solidFill>
                <a:latin typeface="OIOKAC+YDIYGO330"/>
                <a:cs typeface="OIOKAC+YDIYGO330"/>
              </a:rPr>
              <a:t>UI구현(사용자)</a:t>
            </a:r>
          </a:p>
          <a:p>
            <a:pPr marL="446836" marR="0">
              <a:lnSpc>
                <a:spcPts val="2723"/>
              </a:lnSpc>
              <a:spcBef>
                <a:spcPts val="376"/>
              </a:spcBef>
              <a:spcAft>
                <a:spcPts val="0"/>
              </a:spcAft>
            </a:pPr>
            <a:r>
              <a:rPr sz="2400" spc="179" dirty="0">
                <a:solidFill>
                  <a:srgbClr val="656464"/>
                </a:solidFill>
                <a:latin typeface="OIOKAC+YDIYGO330"/>
                <a:cs typeface="OIOKAC+YDIYGO330"/>
              </a:rPr>
              <a:t>DB 설계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540214" y="3772541"/>
            <a:ext cx="1939746" cy="1196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656464"/>
                </a:solidFill>
                <a:latin typeface="OIOKAC+YDIYGO330"/>
                <a:cs typeface="OIOKAC+YDIYGO330"/>
              </a:rPr>
              <a:t>J</a:t>
            </a:r>
            <a:r>
              <a:rPr sz="2400" spc="-736" dirty="0">
                <a:solidFill>
                  <a:srgbClr val="656464"/>
                </a:solidFill>
                <a:latin typeface="OIOKAC+YDIYGO330"/>
                <a:cs typeface="OIOKAC+YDIYGO330"/>
              </a:rPr>
              <a:t> </a:t>
            </a:r>
            <a:r>
              <a:rPr sz="2400" spc="-44" dirty="0">
                <a:solidFill>
                  <a:srgbClr val="656464"/>
                </a:solidFill>
                <a:latin typeface="OIOKAC+YDIYGO330"/>
                <a:cs typeface="OIOKAC+YDIYGO330"/>
              </a:rPr>
              <a:t>AVA</a:t>
            </a:r>
            <a:r>
              <a:rPr sz="2400" spc="405" dirty="0">
                <a:solidFill>
                  <a:srgbClr val="656464"/>
                </a:solidFill>
                <a:latin typeface="OIOKAC+YDIYGO330"/>
                <a:cs typeface="OIOKAC+YDIYGO330"/>
              </a:rPr>
              <a:t> </a:t>
            </a:r>
            <a:r>
              <a:rPr sz="2400" spc="179" dirty="0">
                <a:solidFill>
                  <a:srgbClr val="656464"/>
                </a:solidFill>
                <a:latin typeface="OIOKAC+YDIYGO330"/>
                <a:cs typeface="OIOKAC+YDIYGO330"/>
              </a:rPr>
              <a:t>설계</a:t>
            </a:r>
          </a:p>
          <a:p>
            <a:pPr marL="164592" marR="0">
              <a:lnSpc>
                <a:spcPts val="2723"/>
              </a:lnSpc>
              <a:spcBef>
                <a:spcPts val="376"/>
              </a:spcBef>
              <a:spcAft>
                <a:spcPts val="0"/>
              </a:spcAft>
            </a:pPr>
            <a:r>
              <a:rPr sz="2400" spc="179" dirty="0">
                <a:solidFill>
                  <a:srgbClr val="656464"/>
                </a:solidFill>
                <a:latin typeface="OIOKAC+YDIYGO330"/>
                <a:cs typeface="OIOKAC+YDIYGO330"/>
              </a:rPr>
              <a:t>DB 설계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077506" y="3772541"/>
            <a:ext cx="2503931" cy="1196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3"/>
              </a:lnSpc>
              <a:spcBef>
                <a:spcPts val="0"/>
              </a:spcBef>
              <a:spcAft>
                <a:spcPts val="0"/>
              </a:spcAft>
            </a:pPr>
            <a:r>
              <a:rPr sz="2400" spc="179" dirty="0">
                <a:solidFill>
                  <a:srgbClr val="656464"/>
                </a:solidFill>
                <a:latin typeface="OIOKAC+YDIYGO330"/>
                <a:cs typeface="OIOKAC+YDIYGO330"/>
              </a:rPr>
              <a:t>UI구현(관리자)</a:t>
            </a:r>
          </a:p>
          <a:p>
            <a:pPr marL="446837" marR="0">
              <a:lnSpc>
                <a:spcPts val="2723"/>
              </a:lnSpc>
              <a:spcBef>
                <a:spcPts val="376"/>
              </a:spcBef>
              <a:spcAft>
                <a:spcPts val="0"/>
              </a:spcAft>
            </a:pPr>
            <a:r>
              <a:rPr sz="2400" spc="179" dirty="0">
                <a:solidFill>
                  <a:srgbClr val="656464"/>
                </a:solidFill>
                <a:latin typeface="OIOKAC+YDIYGO330"/>
                <a:cs typeface="OIOKAC+YDIYGO330"/>
              </a:rPr>
              <a:t>DB 설계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768125" y="5473686"/>
            <a:ext cx="1531873" cy="6279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4"/>
              </a:lnSpc>
              <a:spcBef>
                <a:spcPts val="0"/>
              </a:spcBef>
              <a:spcAft>
                <a:spcPts val="0"/>
              </a:spcAft>
            </a:pPr>
            <a:r>
              <a:rPr sz="1900" spc="123" dirty="0">
                <a:solidFill>
                  <a:srgbClr val="FFFFFF"/>
                </a:solidFill>
                <a:latin typeface="OBKOUP+YDIYGO350"/>
                <a:cs typeface="OBKOUP+YDIYGO350"/>
              </a:rPr>
              <a:t>메인페이지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810478" y="5473686"/>
            <a:ext cx="1309369" cy="18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4"/>
              </a:lnSpc>
              <a:spcBef>
                <a:spcPts val="0"/>
              </a:spcBef>
              <a:spcAft>
                <a:spcPts val="0"/>
              </a:spcAft>
            </a:pPr>
            <a:r>
              <a:rPr sz="1900" spc="123" dirty="0">
                <a:solidFill>
                  <a:srgbClr val="FFFFFF"/>
                </a:solidFill>
                <a:latin typeface="OBKOUP+YDIYGO350"/>
                <a:cs typeface="OBKOUP+YDIYGO350"/>
              </a:rPr>
              <a:t>채용공고</a:t>
            </a:r>
          </a:p>
          <a:p>
            <a:pPr marL="17841" marR="0">
              <a:lnSpc>
                <a:spcPts val="2241"/>
              </a:lnSpc>
              <a:spcBef>
                <a:spcPts val="2461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미니달력</a:t>
            </a:r>
          </a:p>
          <a:p>
            <a:pPr marL="239075" marR="0">
              <a:lnSpc>
                <a:spcPts val="2241"/>
              </a:lnSpc>
              <a:spcBef>
                <a:spcPts val="2194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달력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615265" y="5473686"/>
            <a:ext cx="1541399" cy="1234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4"/>
              </a:lnSpc>
              <a:spcBef>
                <a:spcPts val="0"/>
              </a:spcBef>
              <a:spcAft>
                <a:spcPts val="0"/>
              </a:spcAft>
            </a:pPr>
            <a:r>
              <a:rPr sz="1900" spc="123" dirty="0">
                <a:solidFill>
                  <a:srgbClr val="FFFFFF"/>
                </a:solidFill>
                <a:latin typeface="OBKOUP+YDIYGO350"/>
                <a:cs typeface="OBKOUP+YDIYGO350"/>
              </a:rPr>
              <a:t>자기소개서</a:t>
            </a:r>
          </a:p>
          <a:p>
            <a:pPr marL="26106" marR="0">
              <a:lnSpc>
                <a:spcPts val="2241"/>
              </a:lnSpc>
              <a:spcBef>
                <a:spcPts val="2461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자소서목록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776281" y="5473686"/>
            <a:ext cx="1056741" cy="6279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4"/>
              </a:lnSpc>
              <a:spcBef>
                <a:spcPts val="0"/>
              </a:spcBef>
              <a:spcAft>
                <a:spcPts val="0"/>
              </a:spcAft>
            </a:pPr>
            <a:r>
              <a:rPr sz="1900" spc="123" dirty="0">
                <a:solidFill>
                  <a:srgbClr val="FFFFFF"/>
                </a:solidFill>
                <a:latin typeface="OBKOUP+YDIYGO350"/>
                <a:cs typeface="OBKOUP+YDIYGO350"/>
              </a:rPr>
              <a:t>이력서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343502" y="5473686"/>
            <a:ext cx="1769440" cy="6279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4"/>
              </a:lnSpc>
              <a:spcBef>
                <a:spcPts val="0"/>
              </a:spcBef>
              <a:spcAft>
                <a:spcPts val="0"/>
              </a:spcAft>
            </a:pPr>
            <a:r>
              <a:rPr sz="1900" spc="123" dirty="0">
                <a:solidFill>
                  <a:srgbClr val="FFFFFF"/>
                </a:solidFill>
                <a:latin typeface="OBKOUP+YDIYGO350"/>
                <a:cs typeface="OBKOUP+YDIYGO350"/>
              </a:rPr>
              <a:t>자소서연구소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385855" y="5473686"/>
            <a:ext cx="1531873" cy="6279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4"/>
              </a:lnSpc>
              <a:spcBef>
                <a:spcPts val="0"/>
              </a:spcBef>
              <a:spcAft>
                <a:spcPts val="0"/>
              </a:spcAft>
            </a:pPr>
            <a:r>
              <a:rPr sz="1900" spc="123" dirty="0">
                <a:solidFill>
                  <a:srgbClr val="FFFFFF"/>
                </a:solidFill>
                <a:latin typeface="OBKOUP+YDIYGO350"/>
                <a:cs typeface="OBKOUP+YDIYGO350"/>
              </a:rPr>
              <a:t>마이페이지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3190642" y="5473686"/>
            <a:ext cx="1769440" cy="6279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4"/>
              </a:lnSpc>
              <a:spcBef>
                <a:spcPts val="0"/>
              </a:spcBef>
              <a:spcAft>
                <a:spcPts val="0"/>
              </a:spcAft>
            </a:pPr>
            <a:r>
              <a:rPr sz="1900" spc="123" dirty="0">
                <a:solidFill>
                  <a:srgbClr val="FFFFFF"/>
                </a:solidFill>
                <a:latin typeface="OBKOUP+YDIYGO350"/>
                <a:cs typeface="OBKOUP+YDIYGO350"/>
              </a:rPr>
              <a:t>관리자페이지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904777" y="6052225"/>
            <a:ext cx="1315719" cy="1229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최신공고</a:t>
            </a:r>
          </a:p>
          <a:p>
            <a:pPr marL="254" marR="0">
              <a:lnSpc>
                <a:spcPts val="2241"/>
              </a:lnSpc>
              <a:spcBef>
                <a:spcPts val="2244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인기공고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454424" y="6052225"/>
            <a:ext cx="1783079" cy="665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이력서작성란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450356" y="6052225"/>
            <a:ext cx="1574800" cy="665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게시글 목록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632978" y="6052225"/>
            <a:ext cx="1082039" cy="665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내정보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3446030" y="6052225"/>
            <a:ext cx="1315719" cy="665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회원관리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531136" y="6615597"/>
            <a:ext cx="1783079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자소서작성란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1301508" y="6615597"/>
            <a:ext cx="375144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개인정보변경</a:t>
            </a:r>
            <a:r>
              <a:rPr sz="2000" spc="4006" dirty="0">
                <a:solidFill>
                  <a:srgbClr val="656464"/>
                </a:solidFill>
                <a:latin typeface="KPDFFP+YDIYGO320"/>
                <a:cs typeface="KPDFFP+YDIYGO320"/>
              </a:rPr>
              <a:t> </a:t>
            </a: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채용공고관리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653318" y="7178969"/>
            <a:ext cx="1781047" cy="1229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마감 7일 공고</a:t>
            </a:r>
          </a:p>
          <a:p>
            <a:pPr marL="362204" marR="0">
              <a:lnSpc>
                <a:spcPts val="2241"/>
              </a:lnSpc>
              <a:spcBef>
                <a:spcPts val="2243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로그인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718084" y="7178969"/>
            <a:ext cx="1549400" cy="1229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내채용공고</a:t>
            </a:r>
          </a:p>
          <a:p>
            <a:pPr marL="0" marR="0">
              <a:lnSpc>
                <a:spcPts val="2241"/>
              </a:lnSpc>
              <a:spcBef>
                <a:spcPts val="2243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공고필터링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1522488" y="7178969"/>
            <a:ext cx="1315719" cy="1229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로그아웃</a:t>
            </a:r>
          </a:p>
          <a:p>
            <a:pPr marL="0" marR="0">
              <a:lnSpc>
                <a:spcPts val="2241"/>
              </a:lnSpc>
              <a:spcBef>
                <a:spcPts val="2243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이용약관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3225050" y="7178969"/>
            <a:ext cx="1783079" cy="1229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862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1:1문의관리</a:t>
            </a:r>
          </a:p>
          <a:p>
            <a:pPr marL="0" marR="0">
              <a:lnSpc>
                <a:spcPts val="2241"/>
              </a:lnSpc>
              <a:spcBef>
                <a:spcPts val="2243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자소서연구소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905031" y="8305713"/>
            <a:ext cx="1315719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회원가입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1080527" y="8305713"/>
            <a:ext cx="2250439" cy="1229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개인정보취급방침</a:t>
            </a:r>
          </a:p>
          <a:p>
            <a:pPr marL="441959" marR="0">
              <a:lnSpc>
                <a:spcPts val="2241"/>
              </a:lnSpc>
              <a:spcBef>
                <a:spcPts val="2243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문의하기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2999305" y="2556002"/>
            <a:ext cx="585660" cy="685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8877800" y="2930298"/>
            <a:ext cx="6293049" cy="6082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46354" cy="10166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914594" y="701713"/>
            <a:ext cx="2116709" cy="127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89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01 서비스개요</a:t>
            </a:r>
          </a:p>
          <a:p>
            <a:pPr marL="0" marR="0">
              <a:lnSpc>
                <a:spcPts val="3580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808080"/>
                </a:solidFill>
                <a:latin typeface="CEAURL+YDIYGO340"/>
                <a:cs typeface="CEAURL+YDIYGO340"/>
              </a:rPr>
              <a:t>작업일정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65308" y="1850141"/>
            <a:ext cx="4769993" cy="855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87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3949B0"/>
                </a:solidFill>
                <a:latin typeface="GOMILI+YDIYGO360"/>
                <a:cs typeface="GOMILI+YDIYGO360"/>
              </a:rPr>
              <a:t>작업기간</a:t>
            </a:r>
            <a:r>
              <a:rPr sz="2500" spc="875" dirty="0">
                <a:solidFill>
                  <a:srgbClr val="3949B0"/>
                </a:solidFill>
                <a:latin typeface="GOMILI+YDIYGO360"/>
                <a:cs typeface="GOMILI+YDIYGO360"/>
              </a:rPr>
              <a:t> </a:t>
            </a:r>
            <a:r>
              <a:rPr sz="2500" dirty="0">
                <a:solidFill>
                  <a:srgbClr val="3949B0"/>
                </a:solidFill>
                <a:latin typeface="GOMILI+YDIYGO360"/>
                <a:cs typeface="GOMILI+YDIYGO360"/>
              </a:rPr>
              <a:t>2020.01.23~02.28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34400" y="2455235"/>
            <a:ext cx="990418" cy="665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17071"/>
                </a:solidFill>
                <a:latin typeface="KPDFFP+YDIYGO320"/>
                <a:cs typeface="KPDFFP+YDIYGO320"/>
              </a:rPr>
              <a:t>1주차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058454" y="2455235"/>
            <a:ext cx="990418" cy="665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17071"/>
                </a:solidFill>
                <a:latin typeface="KPDFFP+YDIYGO320"/>
                <a:cs typeface="KPDFFP+YDIYGO320"/>
              </a:rPr>
              <a:t>2주차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582508" y="2455235"/>
            <a:ext cx="990418" cy="665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17071"/>
                </a:solidFill>
                <a:latin typeface="KPDFFP+YDIYGO320"/>
                <a:cs typeface="KPDFFP+YDIYGO320"/>
              </a:rPr>
              <a:t>3주차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106562" y="2455235"/>
            <a:ext cx="990418" cy="665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17071"/>
                </a:solidFill>
                <a:latin typeface="KPDFFP+YDIYGO320"/>
                <a:cs typeface="KPDFFP+YDIYGO320"/>
              </a:rPr>
              <a:t>4주차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783097" y="2455235"/>
            <a:ext cx="990418" cy="665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17071"/>
                </a:solidFill>
                <a:latin typeface="KPDFFP+YDIYGO320"/>
                <a:cs typeface="KPDFFP+YDIYGO320"/>
              </a:rPr>
              <a:t>5주차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352804" y="3404295"/>
            <a:ext cx="1447292" cy="260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047" marR="0">
              <a:lnSpc>
                <a:spcPts val="2629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4B4848"/>
                </a:solidFill>
                <a:latin typeface="GOMILI+YDIYGO360"/>
                <a:cs typeface="GOMILI+YDIYGO360"/>
              </a:rPr>
              <a:t>계획</a:t>
            </a:r>
          </a:p>
          <a:p>
            <a:pPr marL="0" marR="0">
              <a:lnSpc>
                <a:spcPts val="2629"/>
              </a:lnSpc>
              <a:spcBef>
                <a:spcPts val="4670"/>
              </a:spcBef>
              <a:spcAft>
                <a:spcPts val="0"/>
              </a:spcAft>
            </a:pPr>
            <a:r>
              <a:rPr sz="2200" dirty="0">
                <a:solidFill>
                  <a:srgbClr val="4B4848"/>
                </a:solidFill>
                <a:latin typeface="GOMILI+YDIYGO360"/>
                <a:cs typeface="GOMILI+YDIYGO360"/>
              </a:rPr>
              <a:t>요구분석</a:t>
            </a:r>
          </a:p>
          <a:p>
            <a:pPr marL="257047" marR="0">
              <a:lnSpc>
                <a:spcPts val="2629"/>
              </a:lnSpc>
              <a:spcBef>
                <a:spcPts val="4670"/>
              </a:spcBef>
              <a:spcAft>
                <a:spcPts val="0"/>
              </a:spcAft>
            </a:pPr>
            <a:r>
              <a:rPr sz="2200" dirty="0">
                <a:solidFill>
                  <a:srgbClr val="4B4848"/>
                </a:solidFill>
                <a:latin typeface="GOMILI+YDIYGO360"/>
                <a:cs typeface="GOMILI+YDIYGO360"/>
              </a:rPr>
              <a:t>설계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240551" y="3495024"/>
            <a:ext cx="4470590" cy="2519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50" dirty="0">
                <a:solidFill>
                  <a:srgbClr val="717071"/>
                </a:solidFill>
                <a:latin typeface="KPDFFP+YDIYGO320"/>
                <a:cs typeface="KPDFFP+YDIYGO320"/>
              </a:rPr>
              <a:t>프로젝트 작업 주제, 구현 페이지 구성</a:t>
            </a:r>
          </a:p>
          <a:p>
            <a:pPr marL="764540" marR="0">
              <a:lnSpc>
                <a:spcPts val="2241"/>
              </a:lnSpc>
              <a:spcBef>
                <a:spcPts val="5058"/>
              </a:spcBef>
              <a:spcAft>
                <a:spcPts val="0"/>
              </a:spcAft>
            </a:pPr>
            <a:r>
              <a:rPr sz="2000" spc="-50" dirty="0">
                <a:solidFill>
                  <a:srgbClr val="717071"/>
                </a:solidFill>
                <a:latin typeface="KPDFFP+YDIYGO320"/>
                <a:cs typeface="KPDFFP+YDIYGO320"/>
              </a:rPr>
              <a:t>작업 </a:t>
            </a:r>
            <a:r>
              <a:rPr sz="2000" dirty="0">
                <a:solidFill>
                  <a:srgbClr val="717071"/>
                </a:solidFill>
                <a:latin typeface="KPDFFP+YDIYGO320"/>
                <a:cs typeface="KPDFFP+YDIYGO320"/>
              </a:rPr>
              <a:t>툴</a:t>
            </a:r>
            <a:r>
              <a:rPr sz="2000" spc="-100" dirty="0">
                <a:solidFill>
                  <a:srgbClr val="717071"/>
                </a:solidFill>
                <a:latin typeface="KPDFFP+YDIYGO320"/>
                <a:cs typeface="KPDFFP+YDIYGO320"/>
              </a:rPr>
              <a:t> </a:t>
            </a:r>
            <a:r>
              <a:rPr sz="2000" spc="-50" dirty="0">
                <a:solidFill>
                  <a:srgbClr val="717071"/>
                </a:solidFill>
                <a:latin typeface="KPDFFP+YDIYGO320"/>
                <a:cs typeface="KPDFFP+YDIYGO320"/>
              </a:rPr>
              <a:t>선정, 다이어그램 설계</a:t>
            </a:r>
          </a:p>
          <a:p>
            <a:pPr marL="1672844" marR="0">
              <a:lnSpc>
                <a:spcPts val="2241"/>
              </a:lnSpc>
              <a:spcBef>
                <a:spcPts val="5058"/>
              </a:spcBef>
              <a:spcAft>
                <a:spcPts val="0"/>
              </a:spcAft>
            </a:pPr>
            <a:r>
              <a:rPr sz="2000" spc="-50" dirty="0">
                <a:solidFill>
                  <a:srgbClr val="717071"/>
                </a:solidFill>
                <a:latin typeface="KPDFFP+YDIYGO320"/>
                <a:cs typeface="KPDFFP+YDIYGO320"/>
              </a:rPr>
              <a:t>테이블 구축, DB 설계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609852" y="6185443"/>
            <a:ext cx="933196" cy="752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29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4B4848"/>
                </a:solidFill>
                <a:latin typeface="GOMILI+YDIYGO360"/>
                <a:cs typeface="GOMILI+YDIYGO360"/>
              </a:rPr>
              <a:t>구현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232421" y="6276324"/>
            <a:ext cx="3329940" cy="2519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6248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50" dirty="0">
                <a:solidFill>
                  <a:srgbClr val="717071"/>
                </a:solidFill>
                <a:latin typeface="KPDFFP+YDIYGO320"/>
                <a:cs typeface="KPDFFP+YDIYGO320"/>
              </a:rPr>
              <a:t>프론트/백엔드 프로그래밍</a:t>
            </a:r>
          </a:p>
          <a:p>
            <a:pPr marL="58420" marR="0">
              <a:lnSpc>
                <a:spcPts val="2241"/>
              </a:lnSpc>
              <a:spcBef>
                <a:spcPts val="5058"/>
              </a:spcBef>
              <a:spcAft>
                <a:spcPts val="0"/>
              </a:spcAft>
            </a:pPr>
            <a:r>
              <a:rPr sz="2000" spc="-50" dirty="0">
                <a:solidFill>
                  <a:srgbClr val="717071"/>
                </a:solidFill>
                <a:latin typeface="KPDFFP+YDIYGO320"/>
                <a:cs typeface="KPDFFP+YDIYGO320"/>
              </a:rPr>
              <a:t>서비스 안정성 </a:t>
            </a:r>
            <a:r>
              <a:rPr sz="2000" dirty="0">
                <a:solidFill>
                  <a:srgbClr val="717071"/>
                </a:solidFill>
                <a:latin typeface="KPDFFP+YDIYGO320"/>
                <a:cs typeface="KPDFFP+YDIYGO320"/>
              </a:rPr>
              <a:t>및</a:t>
            </a:r>
            <a:r>
              <a:rPr sz="2000" spc="-100" dirty="0">
                <a:solidFill>
                  <a:srgbClr val="717071"/>
                </a:solidFill>
                <a:latin typeface="KPDFFP+YDIYGO320"/>
                <a:cs typeface="KPDFFP+YDIYGO320"/>
              </a:rPr>
              <a:t> </a:t>
            </a:r>
            <a:r>
              <a:rPr sz="2000" spc="-50" dirty="0">
                <a:solidFill>
                  <a:srgbClr val="717071"/>
                </a:solidFill>
                <a:latin typeface="KPDFFP+YDIYGO320"/>
                <a:cs typeface="KPDFFP+YDIYGO320"/>
              </a:rPr>
              <a:t>성능 검토</a:t>
            </a:r>
          </a:p>
          <a:p>
            <a:pPr marL="0" marR="0">
              <a:lnSpc>
                <a:spcPts val="2241"/>
              </a:lnSpc>
              <a:spcBef>
                <a:spcPts val="5058"/>
              </a:spcBef>
              <a:spcAft>
                <a:spcPts val="0"/>
              </a:spcAft>
            </a:pPr>
            <a:r>
              <a:rPr sz="2000" spc="-50" dirty="0">
                <a:solidFill>
                  <a:srgbClr val="717071"/>
                </a:solidFill>
                <a:latin typeface="KPDFFP+YDIYGO320"/>
                <a:cs typeface="KPDFFP+YDIYGO320"/>
              </a:rPr>
              <a:t>버그 수정, 사용자 의견 반영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352803" y="7112492"/>
            <a:ext cx="1447291" cy="1680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524" marR="0">
              <a:lnSpc>
                <a:spcPts val="2629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4B4848"/>
                </a:solidFill>
                <a:latin typeface="GOMILI+YDIYGO360"/>
                <a:cs typeface="GOMILI+YDIYGO360"/>
              </a:rPr>
              <a:t>테스트</a:t>
            </a:r>
          </a:p>
          <a:p>
            <a:pPr marL="0" marR="0">
              <a:lnSpc>
                <a:spcPts val="2629"/>
              </a:lnSpc>
              <a:spcBef>
                <a:spcPts val="4670"/>
              </a:spcBef>
              <a:spcAft>
                <a:spcPts val="0"/>
              </a:spcAft>
            </a:pPr>
            <a:r>
              <a:rPr sz="2200" dirty="0">
                <a:solidFill>
                  <a:srgbClr val="4B4848"/>
                </a:solidFill>
                <a:latin typeface="GOMILI+YDIYGO360"/>
                <a:cs typeface="GOMILI+YDIYGO360"/>
              </a:rPr>
              <a:t>유지보수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8695994" y="0"/>
            <a:ext cx="3606355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36286" y="4567735"/>
            <a:ext cx="2371039" cy="2486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76"/>
              </a:lnSpc>
              <a:spcBef>
                <a:spcPts val="0"/>
              </a:spcBef>
              <a:spcAft>
                <a:spcPts val="0"/>
              </a:spcAft>
            </a:pPr>
            <a:r>
              <a:rPr sz="7200" dirty="0">
                <a:solidFill>
                  <a:srgbClr val="DCDCDD"/>
                </a:solidFill>
                <a:latin typeface="VTQBPC+Montserrat-Bold"/>
                <a:cs typeface="VTQBPC+Montserrat-Bold"/>
              </a:rPr>
              <a:t>01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03933" y="4598733"/>
            <a:ext cx="6509351" cy="2490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76"/>
              </a:lnSpc>
              <a:spcBef>
                <a:spcPts val="0"/>
              </a:spcBef>
              <a:spcAft>
                <a:spcPts val="0"/>
              </a:spcAft>
            </a:pPr>
            <a:r>
              <a:rPr sz="7200" dirty="0">
                <a:solidFill>
                  <a:srgbClr val="FFFFFF"/>
                </a:solidFill>
                <a:latin typeface="VTQBPC+Montserrat-Bold"/>
                <a:cs typeface="VTQBPC+Montserrat-Bold"/>
              </a:rPr>
              <a:t>02</a:t>
            </a:r>
            <a:r>
              <a:rPr sz="7200" spc="20107" dirty="0">
                <a:solidFill>
                  <a:srgbClr val="FFFFFF"/>
                </a:solidFill>
                <a:latin typeface="VTQBPC+Montserrat-Bold"/>
                <a:cs typeface="VTQBPC+Montserrat-Bold"/>
              </a:rPr>
              <a:t> </a:t>
            </a:r>
            <a:r>
              <a:rPr sz="7200" dirty="0">
                <a:solidFill>
                  <a:srgbClr val="DCDCDD"/>
                </a:solidFill>
                <a:latin typeface="VTQBPC+Montserrat-Bold"/>
                <a:cs typeface="VTQBPC+Montserrat-Bold"/>
              </a:rPr>
              <a:t>03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69937" y="6178522"/>
            <a:ext cx="2027427" cy="889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DCDCDD"/>
                </a:solidFill>
                <a:latin typeface="GOMILI+YDIYGO360"/>
                <a:cs typeface="GOMILI+YDIYGO360"/>
              </a:rPr>
              <a:t>서비스소개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76394" y="6306144"/>
            <a:ext cx="2334514" cy="889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FFFFFF"/>
                </a:solidFill>
                <a:latin typeface="GOMILI+YDIYGO360"/>
                <a:cs typeface="GOMILI+YDIYGO360"/>
              </a:rPr>
              <a:t>프로젝트개요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511302" y="6295470"/>
            <a:ext cx="2384705" cy="889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DCDCDD"/>
                </a:solidFill>
                <a:latin typeface="GOMILI+YDIYGO360"/>
                <a:cs typeface="GOMILI+YDIYGO360"/>
              </a:rPr>
              <a:t>UI·기술상세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55000" y="67438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기획의도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82281" y="68013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931050" y="6862302"/>
            <a:ext cx="1602485" cy="2971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EAURL+YDIYGO340"/>
                <a:cs typeface="CEAURL+YDIYGO340"/>
              </a:rPr>
              <a:t>Flow-Cha</a:t>
            </a:r>
            <a:r>
              <a:rPr lang="en-US" sz="2000" dirty="0">
                <a:solidFill>
                  <a:srgbClr val="FFFFFF"/>
                </a:solidFill>
                <a:latin typeface="CEAURL+YDIYGO340"/>
                <a:cs typeface="CEAURL+YDIYGO340"/>
              </a:rPr>
              <a:t>r</a:t>
            </a:r>
            <a:r>
              <a:rPr sz="2000" dirty="0">
                <a:solidFill>
                  <a:srgbClr val="FFFFFF"/>
                </a:solidFill>
                <a:latin typeface="CEAURL+YDIYGO340"/>
                <a:cs typeface="CEAURL+YDIYGO340"/>
              </a:rPr>
              <a:t>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841319" y="6851628"/>
            <a:ext cx="178308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CEAURL+YDIYGO340"/>
                <a:cs typeface="CEAURL+YDIYGO340"/>
              </a:rPr>
              <a:t>사용자서비스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758333" y="6925293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668601" y="6914620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155000" y="71629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개발환경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982281" y="72204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931050" y="7281402"/>
            <a:ext cx="233934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EAURL+YDIYGO340"/>
                <a:cs typeface="CEAURL+YDIYGO340"/>
              </a:rPr>
              <a:t>데이터베이스 구성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3863497" y="7282107"/>
            <a:ext cx="1437233" cy="1433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9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DCDCDD"/>
                </a:solidFill>
                <a:latin typeface="KPDFFP+YDIYGO320"/>
                <a:cs typeface="KPDFFP+YDIYGO320"/>
              </a:rPr>
              <a:t>- 메인페이지</a:t>
            </a:r>
          </a:p>
          <a:p>
            <a:pPr marL="0" marR="0">
              <a:lnSpc>
                <a:spcPts val="1793"/>
              </a:lnSpc>
              <a:spcBef>
                <a:spcPts val="505"/>
              </a:spcBef>
              <a:spcAft>
                <a:spcPts val="0"/>
              </a:spcAft>
            </a:pPr>
            <a:r>
              <a:rPr sz="1600" dirty="0">
                <a:solidFill>
                  <a:srgbClr val="DCDCDD"/>
                </a:solidFill>
                <a:latin typeface="KPDFFP+YDIYGO320"/>
                <a:cs typeface="KPDFFP+YDIYGO320"/>
              </a:rPr>
              <a:t>- 자기소개서</a:t>
            </a:r>
          </a:p>
          <a:p>
            <a:pPr marL="0" marR="0">
              <a:lnSpc>
                <a:spcPts val="1793"/>
              </a:lnSpc>
              <a:spcBef>
                <a:spcPts val="505"/>
              </a:spcBef>
              <a:spcAft>
                <a:spcPts val="0"/>
              </a:spcAft>
            </a:pPr>
            <a:r>
              <a:rPr sz="1600" dirty="0">
                <a:solidFill>
                  <a:srgbClr val="DCDCDD"/>
                </a:solidFill>
                <a:latin typeface="KPDFFP+YDIYGO320"/>
                <a:cs typeface="KPDFFP+YDIYGO320"/>
              </a:rPr>
              <a:t>- 채용공고</a:t>
            </a:r>
          </a:p>
          <a:p>
            <a:pPr marL="0" marR="0">
              <a:lnSpc>
                <a:spcPts val="1793"/>
              </a:lnSpc>
              <a:spcBef>
                <a:spcPts val="705"/>
              </a:spcBef>
              <a:spcAft>
                <a:spcPts val="0"/>
              </a:spcAft>
            </a:pPr>
            <a:r>
              <a:rPr sz="1600" dirty="0">
                <a:solidFill>
                  <a:srgbClr val="DCDCDD"/>
                </a:solidFill>
                <a:latin typeface="KPDFFP+YDIYGO320"/>
                <a:cs typeface="KPDFFP+YDIYGO320"/>
              </a:rPr>
              <a:t>- 이력서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758333" y="7344393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155000" y="75820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조직계획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982281" y="76395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931050" y="7700502"/>
            <a:ext cx="163830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EAURL+YDIYGO340"/>
                <a:cs typeface="CEAURL+YDIYGO340"/>
              </a:rPr>
              <a:t>테이블 명세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758333" y="7763493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155000" y="80011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작업일정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982281" y="80586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3841319" y="8566128"/>
            <a:ext cx="178308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CEAURL+YDIYGO340"/>
                <a:cs typeface="CEAURL+YDIYGO340"/>
              </a:rPr>
              <a:t>관리자서비스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3668601" y="8629120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3863497" y="8996607"/>
            <a:ext cx="1624176" cy="5325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9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DCDCDD"/>
                </a:solidFill>
                <a:latin typeface="KPDFFP+YDIYGO320"/>
                <a:cs typeface="KPDFFP+YDIYGO320"/>
              </a:rPr>
              <a:t>- 채용공고관리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99864" y="847111"/>
            <a:ext cx="5803565" cy="87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3733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기능리스트</a:t>
            </a:r>
            <a:endParaRPr lang="ru-RU" altLang="ko-KR" sz="3733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다이아몬드 13"/>
          <p:cNvSpPr/>
          <p:nvPr/>
        </p:nvSpPr>
        <p:spPr>
          <a:xfrm rot="5400000">
            <a:off x="336469" y="988982"/>
            <a:ext cx="675252" cy="677207"/>
          </a:xfrm>
          <a:prstGeom prst="diamond">
            <a:avLst/>
          </a:prstGeom>
          <a:solidFill>
            <a:srgbClr val="E4B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6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9604" y="9041569"/>
            <a:ext cx="1152819" cy="47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A910731C-9D49-407F-AB8C-48351C516DDB}"/>
              </a:ext>
            </a:extLst>
          </p:cNvPr>
          <p:cNvGraphicFramePr>
            <a:graphicFrameLocks noGrp="1"/>
          </p:cNvGraphicFramePr>
          <p:nvPr/>
        </p:nvGraphicFramePr>
        <p:xfrm>
          <a:off x="1477646" y="1973963"/>
          <a:ext cx="13793350" cy="7289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1684">
                  <a:extLst>
                    <a:ext uri="{9D8B030D-6E8A-4147-A177-3AD203B41FA5}">
                      <a16:colId xmlns:a16="http://schemas.microsoft.com/office/drawing/2014/main" val="2599929926"/>
                    </a:ext>
                  </a:extLst>
                </a:gridCol>
                <a:gridCol w="1958608">
                  <a:extLst>
                    <a:ext uri="{9D8B030D-6E8A-4147-A177-3AD203B41FA5}">
                      <a16:colId xmlns:a16="http://schemas.microsoft.com/office/drawing/2014/main" val="412260430"/>
                    </a:ext>
                  </a:extLst>
                </a:gridCol>
                <a:gridCol w="1911457">
                  <a:extLst>
                    <a:ext uri="{9D8B030D-6E8A-4147-A177-3AD203B41FA5}">
                      <a16:colId xmlns:a16="http://schemas.microsoft.com/office/drawing/2014/main" val="3183938456"/>
                    </a:ext>
                  </a:extLst>
                </a:gridCol>
                <a:gridCol w="1935417">
                  <a:extLst>
                    <a:ext uri="{9D8B030D-6E8A-4147-A177-3AD203B41FA5}">
                      <a16:colId xmlns:a16="http://schemas.microsoft.com/office/drawing/2014/main" val="661673917"/>
                    </a:ext>
                  </a:extLst>
                </a:gridCol>
                <a:gridCol w="1988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3963">
                  <a:extLst>
                    <a:ext uri="{9D8B030D-6E8A-4147-A177-3AD203B41FA5}">
                      <a16:colId xmlns:a16="http://schemas.microsoft.com/office/drawing/2014/main" val="2728898748"/>
                    </a:ext>
                  </a:extLst>
                </a:gridCol>
                <a:gridCol w="1223709">
                  <a:extLst>
                    <a:ext uri="{9D8B030D-6E8A-4147-A177-3AD203B41FA5}">
                      <a16:colId xmlns:a16="http://schemas.microsoft.com/office/drawing/2014/main" val="2054763923"/>
                    </a:ext>
                  </a:extLst>
                </a:gridCol>
              </a:tblGrid>
              <a:tr h="345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구분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1depth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2depth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3depth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4depth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기능내용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비고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34797"/>
                  </a:ext>
                </a:extLst>
              </a:tr>
              <a:tr h="284480">
                <a:tc rowSpan="2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메인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로그인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로그아웃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로그인</a:t>
                      </a:r>
                      <a:r>
                        <a:rPr lang="en-US" altLang="ko-KR" sz="1100"/>
                        <a:t>/</a:t>
                      </a:r>
                      <a:r>
                        <a:rPr lang="ko-KR" altLang="en-US" sz="1100"/>
                        <a:t>로그아웃 기능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3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399542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ID </a:t>
                      </a:r>
                      <a:r>
                        <a:rPr lang="ko-KR" altLang="en-US" sz="1100"/>
                        <a:t>찾기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ID</a:t>
                      </a:r>
                      <a:r>
                        <a:rPr lang="en-US" altLang="ko-KR" sz="1100" baseline="0"/>
                        <a:t> </a:t>
                      </a:r>
                      <a:r>
                        <a:rPr lang="ko-KR" altLang="en-US" sz="1100" baseline="0"/>
                        <a:t>찾기 기능</a:t>
                      </a:r>
                      <a:endParaRPr lang="ko-KR" altLang="en-US" sz="110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PW</a:t>
                      </a:r>
                      <a:r>
                        <a:rPr lang="en-US" altLang="ko-KR" sz="1100" baseline="0"/>
                        <a:t> </a:t>
                      </a:r>
                      <a:r>
                        <a:rPr lang="ko-KR" altLang="en-US" sz="1100" baseline="0"/>
                        <a:t>찾기</a:t>
                      </a:r>
                      <a:endParaRPr lang="ko-KR" altLang="en-US" sz="110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임시 </a:t>
                      </a:r>
                      <a:r>
                        <a:rPr lang="en-US" altLang="ko-KR" sz="1100"/>
                        <a:t>PW</a:t>
                      </a:r>
                      <a:r>
                        <a:rPr lang="en-US" altLang="ko-KR" sz="1100" baseline="0"/>
                        <a:t> E-mail</a:t>
                      </a:r>
                      <a:r>
                        <a:rPr lang="ko-KR" altLang="en-US" sz="1100" baseline="0"/>
                        <a:t> 전송 기능</a:t>
                      </a:r>
                      <a:endParaRPr lang="ko-KR" altLang="en-US" sz="110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02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회원가입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/>
                        <a:t>ID</a:t>
                      </a:r>
                      <a:r>
                        <a:rPr lang="en-US" altLang="ko-KR" sz="1100" baseline="0"/>
                        <a:t> </a:t>
                      </a:r>
                      <a:r>
                        <a:rPr lang="ko-KR" altLang="en-US" sz="1100" baseline="0"/>
                        <a:t>중복확인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E-mail</a:t>
                      </a:r>
                      <a:r>
                        <a:rPr lang="en-US" altLang="ko-KR" sz="1100" baseline="0"/>
                        <a:t> </a:t>
                      </a:r>
                      <a:r>
                        <a:rPr lang="ko-KR" altLang="en-US" sz="1100" baseline="0"/>
                        <a:t>중복 확인</a:t>
                      </a:r>
                      <a:endParaRPr lang="en-US" altLang="ko-KR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E-mail</a:t>
                      </a:r>
                      <a:r>
                        <a:rPr lang="en-US" altLang="ko-KR" sz="1100" baseline="0"/>
                        <a:t> </a:t>
                      </a:r>
                      <a:r>
                        <a:rPr lang="ko-KR" altLang="en-US" sz="1100" baseline="0"/>
                        <a:t>인증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회원가입 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131953"/>
                  </a:ext>
                </a:extLst>
              </a:tr>
              <a:tr h="2996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마이페이지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수정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/>
                        <a:t>회원정보 수정 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754748"/>
                  </a:ext>
                </a:extLst>
              </a:tr>
              <a:tr h="320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탈퇴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/>
                        <a:t>회원 탈퇴 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사이트소개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소개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/>
                        <a:t>사이트소개 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980014"/>
                  </a:ext>
                </a:extLst>
              </a:tr>
              <a:tr h="35184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채용 정보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공고 조회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상세보기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지원하기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채용정보 소개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지원기능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058876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100" b="1"/>
                        <a:t>나의 이력서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조회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상세보기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이력서 확인기능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124778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수정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이력서 수정기능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삭제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이력서 삭제기능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100" b="1"/>
                        <a:t>공고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검색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키워드</a:t>
                      </a:r>
                      <a:r>
                        <a:rPr lang="ko-KR" altLang="en-US" sz="1100" baseline="0"/>
                        <a:t> 검색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공고 검색 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조회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상세보기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공고 확인 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1100" b="1"/>
                        <a:t>게시판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검색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키워드 검색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 검색 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글 조회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상세보기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댓글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댓글 수정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삭제 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글 등록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 글 등록 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글 수정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 글 수정 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글 삭제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 글 삭제 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/>
                        <a:t>지원목록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조회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지원</a:t>
                      </a:r>
                      <a:r>
                        <a:rPr lang="ko-KR" altLang="en-US" sz="1100" baseline="0"/>
                        <a:t> 조회 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/>
                        <a:t>합격자 조회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조회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합격</a:t>
                      </a:r>
                      <a:r>
                        <a:rPr lang="en-US" altLang="ko-KR" sz="1100"/>
                        <a:t>/</a:t>
                      </a:r>
                      <a:r>
                        <a:rPr lang="ko-KR" altLang="en-US" sz="1100"/>
                        <a:t>불합격 확인 가능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100" b="1"/>
                        <a:t>예약</a:t>
                      </a:r>
                      <a:endParaRPr lang="ko-KR" altLang="en-US" sz="110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100"/>
                    </a:p>
                    <a:p>
                      <a:pPr algn="ctr" latinLnBrk="1"/>
                      <a:r>
                        <a:rPr lang="ko-KR" altLang="en-US" sz="1100"/>
                        <a:t>캘린더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조회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상세보기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예약 조회 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등록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예약 등록 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삭제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예약 삭제 기능</a:t>
                      </a:r>
                      <a:endParaRPr lang="ko-KR" altLang="en-US" sz="11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84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Words>3188</Words>
  <Application>Microsoft Office PowerPoint</Application>
  <PresentationFormat>사용자 지정</PresentationFormat>
  <Paragraphs>1362</Paragraphs>
  <Slides>30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52" baseType="lpstr">
      <vt:lpstr>VTQBPC+Montserrat-Bold</vt:lpstr>
      <vt:lpstr>KPDFFP+YDIYGO320</vt:lpstr>
      <vt:lpstr>HQNHDH+Montserrat-Bold</vt:lpstr>
      <vt:lpstr>맑은 고딕</vt:lpstr>
      <vt:lpstr>OIOKAC+YDIYGO330</vt:lpstr>
      <vt:lpstr>CEAURL+YDIYGO340</vt:lpstr>
      <vt:lpstr>Arial</vt:lpstr>
      <vt:lpstr>나눔고딕</vt:lpstr>
      <vt:lpstr>나눔고딕 ExtraBold</vt:lpstr>
      <vt:lpstr>OBKOUP+YDIYGO350</vt:lpstr>
      <vt:lpstr>Noto Sans CJK KR DemiLight</vt:lpstr>
      <vt:lpstr>MDJUAF+MalgunGothic</vt:lpstr>
      <vt:lpstr>CDBFNJ+YDIYGO310</vt:lpstr>
      <vt:lpstr>WGDERP+YDIYGO360</vt:lpstr>
      <vt:lpstr>MHBRTH+ArialMT</vt:lpstr>
      <vt:lpstr>GOMILI+YDIYGO360</vt:lpstr>
      <vt:lpstr>Noto Sans CJK KR Light</vt:lpstr>
      <vt:lpstr>Calibri</vt:lpstr>
      <vt:lpstr>나눔스퀘어</vt:lpstr>
      <vt:lpstr>Times New Roman</vt:lpstr>
      <vt:lpstr>AEVPIL+ArialUnicodeMS</vt:lpstr>
      <vt:lpstr>Theme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전체 클래스 다이어그램 </vt:lpstr>
      <vt:lpstr>테트리스 클래스 다이어그램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Administrator</dc:creator>
  <cp:lastModifiedBy>a</cp:lastModifiedBy>
  <cp:revision>13</cp:revision>
  <dcterms:modified xsi:type="dcterms:W3CDTF">2023-05-11T09:15:21Z</dcterms:modified>
</cp:coreProperties>
</file>